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77" r:id="rId3"/>
    <p:sldId id="313" r:id="rId4"/>
    <p:sldId id="314" r:id="rId5"/>
    <p:sldId id="315" r:id="rId6"/>
    <p:sldId id="286" r:id="rId7"/>
    <p:sldId id="259" r:id="rId8"/>
    <p:sldId id="260" r:id="rId9"/>
    <p:sldId id="263" r:id="rId10"/>
    <p:sldId id="265" r:id="rId11"/>
    <p:sldId id="267" r:id="rId12"/>
    <p:sldId id="268" r:id="rId13"/>
    <p:sldId id="269" r:id="rId14"/>
    <p:sldId id="275" r:id="rId15"/>
    <p:sldId id="270" r:id="rId16"/>
    <p:sldId id="276" r:id="rId17"/>
    <p:sldId id="272" r:id="rId18"/>
    <p:sldId id="273" r:id="rId19"/>
    <p:sldId id="274" r:id="rId20"/>
    <p:sldId id="278" r:id="rId21"/>
    <p:sldId id="279" r:id="rId22"/>
    <p:sldId id="280" r:id="rId23"/>
    <p:sldId id="281" r:id="rId24"/>
    <p:sldId id="282" r:id="rId25"/>
    <p:sldId id="283" r:id="rId26"/>
    <p:sldId id="284" r:id="rId27"/>
    <p:sldId id="285"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287" r:id="rId52"/>
    <p:sldId id="288" r:id="rId53"/>
    <p:sldId id="289" r:id="rId54"/>
    <p:sldId id="262" r:id="rId55"/>
  </p:sldIdLst>
  <p:sldSz cx="12192000" cy="6858000"/>
  <p:notesSz cx="6858000" cy="9144000"/>
  <p:defaultTextStyle>
    <a:defPPr>
      <a:defRPr lang="az-Latn-A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087" autoAdjust="0"/>
  </p:normalViewPr>
  <p:slideViewPr>
    <p:cSldViewPr snapToGrid="0">
      <p:cViewPr varScale="1">
        <p:scale>
          <a:sx n="77" d="100"/>
          <a:sy n="77" d="100"/>
        </p:scale>
        <p:origin x="88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9B1AA6-8E07-4D0C-B71E-09DBFC2E2BF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D1129EE5-B097-4F36-8356-866ECCB54135}">
      <dgm:prSet phldrT="[Text]"/>
      <dgm:spPr/>
      <dgm:t>
        <a:bodyPr/>
        <a:lstStyle/>
        <a:p>
          <a:r>
            <a:rPr lang="az-Latn-AZ" dirty="0">
              <a:latin typeface="Times New Roman" panose="02020603050405020304" pitchFamily="18" charset="0"/>
              <a:cs typeface="Times New Roman" panose="02020603050405020304" pitchFamily="18" charset="0"/>
            </a:rPr>
            <a:t>İmza əsaslı aşkarlama</a:t>
          </a:r>
          <a:endParaRPr lang="en-US" dirty="0">
            <a:latin typeface="Times New Roman" panose="02020603050405020304" pitchFamily="18" charset="0"/>
            <a:cs typeface="Times New Roman" panose="02020603050405020304" pitchFamily="18" charset="0"/>
          </a:endParaRPr>
        </a:p>
      </dgm:t>
    </dgm:pt>
    <dgm:pt modelId="{31285FD1-2725-4492-AF38-617584C95F95}" type="parTrans" cxnId="{7DE08642-2FB2-46B5-AFDD-51BC33F34CC1}">
      <dgm:prSet/>
      <dgm:spPr/>
      <dgm:t>
        <a:bodyPr/>
        <a:lstStyle/>
        <a:p>
          <a:endParaRPr lang="en-US"/>
        </a:p>
      </dgm:t>
    </dgm:pt>
    <dgm:pt modelId="{3AD7FA71-5279-484E-A7BE-C9FA207DEE39}" type="sibTrans" cxnId="{7DE08642-2FB2-46B5-AFDD-51BC33F34CC1}">
      <dgm:prSet/>
      <dgm:spPr/>
      <dgm:t>
        <a:bodyPr/>
        <a:lstStyle/>
        <a:p>
          <a:endParaRPr lang="en-US"/>
        </a:p>
      </dgm:t>
    </dgm:pt>
    <dgm:pt modelId="{6DD69AC0-7A2A-42DF-B8C8-848FDFE9C754}">
      <dgm:prSet phldrT="[Text]"/>
      <dgm:spPr/>
      <dgm:t>
        <a:bodyPr/>
        <a:lstStyle/>
        <a:p>
          <a:r>
            <a:rPr lang="az-Latn-AZ" dirty="0">
              <a:latin typeface="Times New Roman" panose="02020603050405020304" pitchFamily="18" charset="0"/>
              <a:cs typeface="Times New Roman" panose="02020603050405020304" pitchFamily="18" charset="0"/>
            </a:rPr>
            <a:t>Müəyyən verilənlər bazasında mövcud olan hücum indikatorları ilə şəbəkəyə daxil olan trafikin, kodun müqayisəli təhlili əsasında qərar verir.</a:t>
          </a:r>
          <a:endParaRPr lang="en-US" dirty="0">
            <a:latin typeface="Times New Roman" panose="02020603050405020304" pitchFamily="18" charset="0"/>
            <a:cs typeface="Times New Roman" panose="02020603050405020304" pitchFamily="18" charset="0"/>
          </a:endParaRPr>
        </a:p>
      </dgm:t>
    </dgm:pt>
    <dgm:pt modelId="{A6983935-11BE-41D6-8945-0B707F00439C}" type="parTrans" cxnId="{C35DB4D1-2879-4D8F-8EAD-A8FE3B643C8D}">
      <dgm:prSet/>
      <dgm:spPr/>
      <dgm:t>
        <a:bodyPr/>
        <a:lstStyle/>
        <a:p>
          <a:endParaRPr lang="en-US"/>
        </a:p>
      </dgm:t>
    </dgm:pt>
    <dgm:pt modelId="{60405DD2-17EA-4E0D-9166-2BD142FEAA83}" type="sibTrans" cxnId="{C35DB4D1-2879-4D8F-8EAD-A8FE3B643C8D}">
      <dgm:prSet/>
      <dgm:spPr/>
      <dgm:t>
        <a:bodyPr/>
        <a:lstStyle/>
        <a:p>
          <a:endParaRPr lang="en-US"/>
        </a:p>
      </dgm:t>
    </dgm:pt>
    <dgm:pt modelId="{18D3CE58-2200-42A6-9C87-456D424E315C}">
      <dgm:prSet phldrT="[Text]"/>
      <dgm:spPr/>
      <dgm:t>
        <a:bodyPr/>
        <a:lstStyle/>
        <a:p>
          <a:r>
            <a:rPr lang="az-Latn-AZ" dirty="0">
              <a:latin typeface="Times New Roman" panose="02020603050405020304" pitchFamily="18" charset="0"/>
              <a:cs typeface="Times New Roman" panose="02020603050405020304" pitchFamily="18" charset="0"/>
            </a:rPr>
            <a:t>Anomaliya əsaslı aşkarlama </a:t>
          </a:r>
          <a:endParaRPr lang="en-US" dirty="0">
            <a:latin typeface="Times New Roman" panose="02020603050405020304" pitchFamily="18" charset="0"/>
            <a:cs typeface="Times New Roman" panose="02020603050405020304" pitchFamily="18" charset="0"/>
          </a:endParaRPr>
        </a:p>
      </dgm:t>
    </dgm:pt>
    <dgm:pt modelId="{0B82D1A2-524A-4CFB-8D88-FE97758D533F}" type="parTrans" cxnId="{66AC276C-C455-46CB-A91D-DDC1ED00F9A4}">
      <dgm:prSet/>
      <dgm:spPr/>
      <dgm:t>
        <a:bodyPr/>
        <a:lstStyle/>
        <a:p>
          <a:endParaRPr lang="en-US"/>
        </a:p>
      </dgm:t>
    </dgm:pt>
    <dgm:pt modelId="{2F392FE1-B9B6-47CA-BE47-B86DA734AFCE}" type="sibTrans" cxnId="{66AC276C-C455-46CB-A91D-DDC1ED00F9A4}">
      <dgm:prSet/>
      <dgm:spPr/>
      <dgm:t>
        <a:bodyPr/>
        <a:lstStyle/>
        <a:p>
          <a:endParaRPr lang="en-US"/>
        </a:p>
      </dgm:t>
    </dgm:pt>
    <dgm:pt modelId="{131C7D34-B0AA-4AF0-8D0F-6BC1DD41C202}">
      <dgm:prSet phldrT="[Text]"/>
      <dgm:spPr/>
      <dgm:t>
        <a:bodyPr/>
        <a:lstStyle/>
        <a:p>
          <a:r>
            <a:rPr lang="az-Latn-AZ" dirty="0">
              <a:latin typeface="Times New Roman" panose="02020603050405020304" pitchFamily="18" charset="0"/>
              <a:cs typeface="Times New Roman" panose="02020603050405020304" pitchFamily="18" charset="0"/>
            </a:rPr>
            <a:t>Normal sistem davranışından kənar davranışları  müəyyən edir. </a:t>
          </a:r>
          <a:endParaRPr lang="en-US" dirty="0">
            <a:latin typeface="Times New Roman" panose="02020603050405020304" pitchFamily="18" charset="0"/>
            <a:cs typeface="Times New Roman" panose="02020603050405020304" pitchFamily="18" charset="0"/>
          </a:endParaRPr>
        </a:p>
      </dgm:t>
    </dgm:pt>
    <dgm:pt modelId="{5C606816-73BC-4207-925B-DC9D61A58C94}" type="parTrans" cxnId="{4B2ADB9E-F19D-4A0C-881A-957629292B0E}">
      <dgm:prSet/>
      <dgm:spPr/>
      <dgm:t>
        <a:bodyPr/>
        <a:lstStyle/>
        <a:p>
          <a:endParaRPr lang="en-US"/>
        </a:p>
      </dgm:t>
    </dgm:pt>
    <dgm:pt modelId="{0534CA02-4F39-46C2-8E9A-8AB82D426A11}" type="sibTrans" cxnId="{4B2ADB9E-F19D-4A0C-881A-957629292B0E}">
      <dgm:prSet/>
      <dgm:spPr/>
      <dgm:t>
        <a:bodyPr/>
        <a:lstStyle/>
        <a:p>
          <a:endParaRPr lang="en-US"/>
        </a:p>
      </dgm:t>
    </dgm:pt>
    <dgm:pt modelId="{F531C322-DE86-4794-8329-D18443FC4742}">
      <dgm:prSet phldrT="[Text]"/>
      <dgm:spPr/>
      <dgm:t>
        <a:bodyPr/>
        <a:lstStyle/>
        <a:p>
          <a:r>
            <a:rPr lang="az-Latn-AZ" dirty="0">
              <a:latin typeface="Times New Roman" panose="02020603050405020304" pitchFamily="18" charset="0"/>
              <a:cs typeface="Times New Roman" panose="02020603050405020304" pitchFamily="18" charset="0"/>
            </a:rPr>
            <a:t>Davranış əsaslı aşkarlama</a:t>
          </a:r>
          <a:endParaRPr lang="en-US" dirty="0">
            <a:latin typeface="Times New Roman" panose="02020603050405020304" pitchFamily="18" charset="0"/>
            <a:cs typeface="Times New Roman" panose="02020603050405020304" pitchFamily="18" charset="0"/>
          </a:endParaRPr>
        </a:p>
      </dgm:t>
    </dgm:pt>
    <dgm:pt modelId="{5B845B9C-D6ED-48EB-AD8F-E5E673B05437}" type="parTrans" cxnId="{610FC98D-B854-48D6-BDD4-933F19AA1A78}">
      <dgm:prSet/>
      <dgm:spPr/>
      <dgm:t>
        <a:bodyPr/>
        <a:lstStyle/>
        <a:p>
          <a:endParaRPr lang="en-US"/>
        </a:p>
      </dgm:t>
    </dgm:pt>
    <dgm:pt modelId="{1446D914-5068-468E-B131-847523651429}" type="sibTrans" cxnId="{610FC98D-B854-48D6-BDD4-933F19AA1A78}">
      <dgm:prSet/>
      <dgm:spPr/>
      <dgm:t>
        <a:bodyPr/>
        <a:lstStyle/>
        <a:p>
          <a:endParaRPr lang="en-US"/>
        </a:p>
      </dgm:t>
    </dgm:pt>
    <dgm:pt modelId="{83375936-DBC9-4BA2-9663-62A12E415532}">
      <dgm:prSet phldrT="[Text]"/>
      <dgm:spPr/>
      <dgm:t>
        <a:bodyPr/>
        <a:lstStyle/>
        <a:p>
          <a:r>
            <a:rPr lang="az-Latn-AZ" dirty="0">
              <a:latin typeface="Times New Roman" panose="02020603050405020304" pitchFamily="18" charset="0"/>
              <a:cs typeface="Times New Roman" panose="02020603050405020304" pitchFamily="18" charset="0"/>
            </a:rPr>
            <a:t>Süni intellektin köməyi ilə formasından asılı olmayaraq hər - hansı zərərli fəaliyyət nümunələrini müəyyən edir. </a:t>
          </a:r>
          <a:endParaRPr lang="en-US" dirty="0">
            <a:latin typeface="Times New Roman" panose="02020603050405020304" pitchFamily="18" charset="0"/>
            <a:cs typeface="Times New Roman" panose="02020603050405020304" pitchFamily="18" charset="0"/>
          </a:endParaRPr>
        </a:p>
      </dgm:t>
    </dgm:pt>
    <dgm:pt modelId="{81B982D3-1C0D-4FEE-A808-9556A6DA116F}" type="parTrans" cxnId="{B63BDA42-589F-4659-B85C-23FA46476087}">
      <dgm:prSet/>
      <dgm:spPr/>
      <dgm:t>
        <a:bodyPr/>
        <a:lstStyle/>
        <a:p>
          <a:endParaRPr lang="en-US"/>
        </a:p>
      </dgm:t>
    </dgm:pt>
    <dgm:pt modelId="{2083F2B5-95BB-4D77-A4A9-D0BA7DD36EAC}" type="sibTrans" cxnId="{B63BDA42-589F-4659-B85C-23FA46476087}">
      <dgm:prSet/>
      <dgm:spPr/>
      <dgm:t>
        <a:bodyPr/>
        <a:lstStyle/>
        <a:p>
          <a:endParaRPr lang="en-US"/>
        </a:p>
      </dgm:t>
    </dgm:pt>
    <dgm:pt modelId="{890520C5-D360-421E-9CC8-0674F96D2D25}" type="pres">
      <dgm:prSet presAssocID="{BE9B1AA6-8E07-4D0C-B71E-09DBFC2E2BFC}" presName="Name0" presStyleCnt="0">
        <dgm:presLayoutVars>
          <dgm:dir/>
          <dgm:animLvl val="lvl"/>
          <dgm:resizeHandles val="exact"/>
        </dgm:presLayoutVars>
      </dgm:prSet>
      <dgm:spPr/>
    </dgm:pt>
    <dgm:pt modelId="{E6BA93CA-DDB5-422D-AC4D-468183D6C945}" type="pres">
      <dgm:prSet presAssocID="{D1129EE5-B097-4F36-8356-866ECCB54135}" presName="composite" presStyleCnt="0"/>
      <dgm:spPr/>
    </dgm:pt>
    <dgm:pt modelId="{22F8206C-56C7-40E8-BECC-A2150061AA6A}" type="pres">
      <dgm:prSet presAssocID="{D1129EE5-B097-4F36-8356-866ECCB54135}" presName="parTx" presStyleLbl="alignNode1" presStyleIdx="0" presStyleCnt="3">
        <dgm:presLayoutVars>
          <dgm:chMax val="0"/>
          <dgm:chPref val="0"/>
          <dgm:bulletEnabled val="1"/>
        </dgm:presLayoutVars>
      </dgm:prSet>
      <dgm:spPr/>
    </dgm:pt>
    <dgm:pt modelId="{1134D3B4-0AE1-4B3C-8F35-C9C66C81D3D1}" type="pres">
      <dgm:prSet presAssocID="{D1129EE5-B097-4F36-8356-866ECCB54135}" presName="desTx" presStyleLbl="alignAccFollowNode1" presStyleIdx="0" presStyleCnt="3">
        <dgm:presLayoutVars>
          <dgm:bulletEnabled val="1"/>
        </dgm:presLayoutVars>
      </dgm:prSet>
      <dgm:spPr/>
    </dgm:pt>
    <dgm:pt modelId="{9469160B-8650-494A-9912-158264293D7D}" type="pres">
      <dgm:prSet presAssocID="{3AD7FA71-5279-484E-A7BE-C9FA207DEE39}" presName="space" presStyleCnt="0"/>
      <dgm:spPr/>
    </dgm:pt>
    <dgm:pt modelId="{482E2B66-8390-4673-BCD1-71D622C0F4D8}" type="pres">
      <dgm:prSet presAssocID="{18D3CE58-2200-42A6-9C87-456D424E315C}" presName="composite" presStyleCnt="0"/>
      <dgm:spPr/>
    </dgm:pt>
    <dgm:pt modelId="{B95337A1-5CCE-46F7-82C0-CD12E87E2293}" type="pres">
      <dgm:prSet presAssocID="{18D3CE58-2200-42A6-9C87-456D424E315C}" presName="parTx" presStyleLbl="alignNode1" presStyleIdx="1" presStyleCnt="3">
        <dgm:presLayoutVars>
          <dgm:chMax val="0"/>
          <dgm:chPref val="0"/>
          <dgm:bulletEnabled val="1"/>
        </dgm:presLayoutVars>
      </dgm:prSet>
      <dgm:spPr/>
    </dgm:pt>
    <dgm:pt modelId="{8F1E5616-48D5-4375-ACC5-CD36C9EC7F34}" type="pres">
      <dgm:prSet presAssocID="{18D3CE58-2200-42A6-9C87-456D424E315C}" presName="desTx" presStyleLbl="alignAccFollowNode1" presStyleIdx="1" presStyleCnt="3">
        <dgm:presLayoutVars>
          <dgm:bulletEnabled val="1"/>
        </dgm:presLayoutVars>
      </dgm:prSet>
      <dgm:spPr/>
    </dgm:pt>
    <dgm:pt modelId="{CC65F8CA-92B7-41B0-B0FE-2189FF1EE1CC}" type="pres">
      <dgm:prSet presAssocID="{2F392FE1-B9B6-47CA-BE47-B86DA734AFCE}" presName="space" presStyleCnt="0"/>
      <dgm:spPr/>
    </dgm:pt>
    <dgm:pt modelId="{62A64771-135D-499F-9DB5-3FD1E8BCCE1D}" type="pres">
      <dgm:prSet presAssocID="{F531C322-DE86-4794-8329-D18443FC4742}" presName="composite" presStyleCnt="0"/>
      <dgm:spPr/>
    </dgm:pt>
    <dgm:pt modelId="{1D59750D-506C-4133-AA43-51D400BDAC8A}" type="pres">
      <dgm:prSet presAssocID="{F531C322-DE86-4794-8329-D18443FC4742}" presName="parTx" presStyleLbl="alignNode1" presStyleIdx="2" presStyleCnt="3">
        <dgm:presLayoutVars>
          <dgm:chMax val="0"/>
          <dgm:chPref val="0"/>
          <dgm:bulletEnabled val="1"/>
        </dgm:presLayoutVars>
      </dgm:prSet>
      <dgm:spPr/>
    </dgm:pt>
    <dgm:pt modelId="{B92993D7-46CE-4C9A-9052-25203D229354}" type="pres">
      <dgm:prSet presAssocID="{F531C322-DE86-4794-8329-D18443FC4742}" presName="desTx" presStyleLbl="alignAccFollowNode1" presStyleIdx="2" presStyleCnt="3">
        <dgm:presLayoutVars>
          <dgm:bulletEnabled val="1"/>
        </dgm:presLayoutVars>
      </dgm:prSet>
      <dgm:spPr/>
    </dgm:pt>
  </dgm:ptLst>
  <dgm:cxnLst>
    <dgm:cxn modelId="{78AA3C16-70E0-4B5E-8CEE-EED9D372BAF8}" type="presOf" srcId="{83375936-DBC9-4BA2-9663-62A12E415532}" destId="{B92993D7-46CE-4C9A-9052-25203D229354}" srcOrd="0" destOrd="0" presId="urn:microsoft.com/office/officeart/2005/8/layout/hList1"/>
    <dgm:cxn modelId="{7059DC3C-F7C7-41E4-9819-3E40C2947660}" type="presOf" srcId="{F531C322-DE86-4794-8329-D18443FC4742}" destId="{1D59750D-506C-4133-AA43-51D400BDAC8A}" srcOrd="0" destOrd="0" presId="urn:microsoft.com/office/officeart/2005/8/layout/hList1"/>
    <dgm:cxn modelId="{7DE08642-2FB2-46B5-AFDD-51BC33F34CC1}" srcId="{BE9B1AA6-8E07-4D0C-B71E-09DBFC2E2BFC}" destId="{D1129EE5-B097-4F36-8356-866ECCB54135}" srcOrd="0" destOrd="0" parTransId="{31285FD1-2725-4492-AF38-617584C95F95}" sibTransId="{3AD7FA71-5279-484E-A7BE-C9FA207DEE39}"/>
    <dgm:cxn modelId="{B63BDA42-589F-4659-B85C-23FA46476087}" srcId="{F531C322-DE86-4794-8329-D18443FC4742}" destId="{83375936-DBC9-4BA2-9663-62A12E415532}" srcOrd="0" destOrd="0" parTransId="{81B982D3-1C0D-4FEE-A808-9556A6DA116F}" sibTransId="{2083F2B5-95BB-4D77-A4A9-D0BA7DD36EAC}"/>
    <dgm:cxn modelId="{EAC5A34A-5715-4045-820B-50335A8739ED}" type="presOf" srcId="{131C7D34-B0AA-4AF0-8D0F-6BC1DD41C202}" destId="{8F1E5616-48D5-4375-ACC5-CD36C9EC7F34}" srcOrd="0" destOrd="0" presId="urn:microsoft.com/office/officeart/2005/8/layout/hList1"/>
    <dgm:cxn modelId="{66AC276C-C455-46CB-A91D-DDC1ED00F9A4}" srcId="{BE9B1AA6-8E07-4D0C-B71E-09DBFC2E2BFC}" destId="{18D3CE58-2200-42A6-9C87-456D424E315C}" srcOrd="1" destOrd="0" parTransId="{0B82D1A2-524A-4CFB-8D88-FE97758D533F}" sibTransId="{2F392FE1-B9B6-47CA-BE47-B86DA734AFCE}"/>
    <dgm:cxn modelId="{610FC98D-B854-48D6-BDD4-933F19AA1A78}" srcId="{BE9B1AA6-8E07-4D0C-B71E-09DBFC2E2BFC}" destId="{F531C322-DE86-4794-8329-D18443FC4742}" srcOrd="2" destOrd="0" parTransId="{5B845B9C-D6ED-48EB-AD8F-E5E673B05437}" sibTransId="{1446D914-5068-468E-B131-847523651429}"/>
    <dgm:cxn modelId="{C670CE9A-9057-4234-9ABE-B8BB2ADB71BA}" type="presOf" srcId="{6DD69AC0-7A2A-42DF-B8C8-848FDFE9C754}" destId="{1134D3B4-0AE1-4B3C-8F35-C9C66C81D3D1}" srcOrd="0" destOrd="0" presId="urn:microsoft.com/office/officeart/2005/8/layout/hList1"/>
    <dgm:cxn modelId="{4B2ADB9E-F19D-4A0C-881A-957629292B0E}" srcId="{18D3CE58-2200-42A6-9C87-456D424E315C}" destId="{131C7D34-B0AA-4AF0-8D0F-6BC1DD41C202}" srcOrd="0" destOrd="0" parTransId="{5C606816-73BC-4207-925B-DC9D61A58C94}" sibTransId="{0534CA02-4F39-46C2-8E9A-8AB82D426A11}"/>
    <dgm:cxn modelId="{C35DB4D1-2879-4D8F-8EAD-A8FE3B643C8D}" srcId="{D1129EE5-B097-4F36-8356-866ECCB54135}" destId="{6DD69AC0-7A2A-42DF-B8C8-848FDFE9C754}" srcOrd="0" destOrd="0" parTransId="{A6983935-11BE-41D6-8945-0B707F00439C}" sibTransId="{60405DD2-17EA-4E0D-9166-2BD142FEAA83}"/>
    <dgm:cxn modelId="{FEC87CD6-45E5-4CDC-B63F-B847C2356C18}" type="presOf" srcId="{18D3CE58-2200-42A6-9C87-456D424E315C}" destId="{B95337A1-5CCE-46F7-82C0-CD12E87E2293}" srcOrd="0" destOrd="0" presId="urn:microsoft.com/office/officeart/2005/8/layout/hList1"/>
    <dgm:cxn modelId="{44CFDCD6-1612-4ACD-8FB1-684C0AF04129}" type="presOf" srcId="{D1129EE5-B097-4F36-8356-866ECCB54135}" destId="{22F8206C-56C7-40E8-BECC-A2150061AA6A}" srcOrd="0" destOrd="0" presId="urn:microsoft.com/office/officeart/2005/8/layout/hList1"/>
    <dgm:cxn modelId="{776D1FF4-A56E-4CB0-A083-802121651F9D}" type="presOf" srcId="{BE9B1AA6-8E07-4D0C-B71E-09DBFC2E2BFC}" destId="{890520C5-D360-421E-9CC8-0674F96D2D25}" srcOrd="0" destOrd="0" presId="urn:microsoft.com/office/officeart/2005/8/layout/hList1"/>
    <dgm:cxn modelId="{0155EE6A-6253-4E21-BCCA-1D13B221FD93}" type="presParOf" srcId="{890520C5-D360-421E-9CC8-0674F96D2D25}" destId="{E6BA93CA-DDB5-422D-AC4D-468183D6C945}" srcOrd="0" destOrd="0" presId="urn:microsoft.com/office/officeart/2005/8/layout/hList1"/>
    <dgm:cxn modelId="{57734D77-C4EB-449A-A32A-E1FDCF2FC11C}" type="presParOf" srcId="{E6BA93CA-DDB5-422D-AC4D-468183D6C945}" destId="{22F8206C-56C7-40E8-BECC-A2150061AA6A}" srcOrd="0" destOrd="0" presId="urn:microsoft.com/office/officeart/2005/8/layout/hList1"/>
    <dgm:cxn modelId="{87AA198F-87B5-43E0-96F1-0DC2E1840AE9}" type="presParOf" srcId="{E6BA93CA-DDB5-422D-AC4D-468183D6C945}" destId="{1134D3B4-0AE1-4B3C-8F35-C9C66C81D3D1}" srcOrd="1" destOrd="0" presId="urn:microsoft.com/office/officeart/2005/8/layout/hList1"/>
    <dgm:cxn modelId="{5130B0B1-CA91-4033-A774-BAE3810B4B44}" type="presParOf" srcId="{890520C5-D360-421E-9CC8-0674F96D2D25}" destId="{9469160B-8650-494A-9912-158264293D7D}" srcOrd="1" destOrd="0" presId="urn:microsoft.com/office/officeart/2005/8/layout/hList1"/>
    <dgm:cxn modelId="{F07E7402-CF38-4824-9185-FCFDFB7A27DF}" type="presParOf" srcId="{890520C5-D360-421E-9CC8-0674F96D2D25}" destId="{482E2B66-8390-4673-BCD1-71D622C0F4D8}" srcOrd="2" destOrd="0" presId="urn:microsoft.com/office/officeart/2005/8/layout/hList1"/>
    <dgm:cxn modelId="{E95B7D37-A7FD-4C87-AB90-4FD8341C269F}" type="presParOf" srcId="{482E2B66-8390-4673-BCD1-71D622C0F4D8}" destId="{B95337A1-5CCE-46F7-82C0-CD12E87E2293}" srcOrd="0" destOrd="0" presId="urn:microsoft.com/office/officeart/2005/8/layout/hList1"/>
    <dgm:cxn modelId="{5CB27A30-1F9A-49A1-AB06-F3D3B701FD5C}" type="presParOf" srcId="{482E2B66-8390-4673-BCD1-71D622C0F4D8}" destId="{8F1E5616-48D5-4375-ACC5-CD36C9EC7F34}" srcOrd="1" destOrd="0" presId="urn:microsoft.com/office/officeart/2005/8/layout/hList1"/>
    <dgm:cxn modelId="{FB9390F3-7520-4148-A4D1-0FD9191AF8A0}" type="presParOf" srcId="{890520C5-D360-421E-9CC8-0674F96D2D25}" destId="{CC65F8CA-92B7-41B0-B0FE-2189FF1EE1CC}" srcOrd="3" destOrd="0" presId="urn:microsoft.com/office/officeart/2005/8/layout/hList1"/>
    <dgm:cxn modelId="{8F965C9B-A104-42EE-A80D-578F3B8B372B}" type="presParOf" srcId="{890520C5-D360-421E-9CC8-0674F96D2D25}" destId="{62A64771-135D-499F-9DB5-3FD1E8BCCE1D}" srcOrd="4" destOrd="0" presId="urn:microsoft.com/office/officeart/2005/8/layout/hList1"/>
    <dgm:cxn modelId="{2034244D-A580-4134-922C-BEC4D8A24E75}" type="presParOf" srcId="{62A64771-135D-499F-9DB5-3FD1E8BCCE1D}" destId="{1D59750D-506C-4133-AA43-51D400BDAC8A}" srcOrd="0" destOrd="0" presId="urn:microsoft.com/office/officeart/2005/8/layout/hList1"/>
    <dgm:cxn modelId="{DE1BF50D-0C5A-4A26-B69F-6F427177AC33}" type="presParOf" srcId="{62A64771-135D-499F-9DB5-3FD1E8BCCE1D}" destId="{B92993D7-46CE-4C9A-9052-25203D22935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B6C2DB-3D07-471D-BCF5-BCBC5C167C5A}" type="doc">
      <dgm:prSet loTypeId="urn:microsoft.com/office/officeart/2005/8/layout/chevron1" loCatId="process" qsTypeId="urn:microsoft.com/office/officeart/2005/8/quickstyle/simple1" qsCatId="simple" csTypeId="urn:microsoft.com/office/officeart/2005/8/colors/accent1_2" csCatId="accent1" phldr="1"/>
      <dgm:spPr/>
    </dgm:pt>
    <dgm:pt modelId="{77D10772-B01C-4720-9351-4B0362447787}">
      <dgm:prSet phldrT="[Text]"/>
      <dgm:spPr/>
      <dgm:t>
        <a:bodyPr/>
        <a:lstStyle/>
        <a:p>
          <a:r>
            <a:rPr lang="az-Latn-AZ" dirty="0">
              <a:latin typeface="Times New Roman" panose="02020603050405020304" pitchFamily="18" charset="0"/>
              <a:cs typeface="Times New Roman" panose="02020603050405020304" pitchFamily="18" charset="0"/>
            </a:rPr>
            <a:t>Şəbəkə </a:t>
          </a:r>
          <a:r>
            <a:rPr lang="az-Latn-AZ" dirty="0" err="1">
              <a:latin typeface="Times New Roman" panose="02020603050405020304" pitchFamily="18" charset="0"/>
              <a:cs typeface="Times New Roman" panose="02020603050405020304" pitchFamily="18" charset="0"/>
            </a:rPr>
            <a:t>trafiki</a:t>
          </a:r>
          <a:endParaRPr lang="en-US" dirty="0">
            <a:latin typeface="Times New Roman" panose="02020603050405020304" pitchFamily="18" charset="0"/>
            <a:cs typeface="Times New Roman" panose="02020603050405020304" pitchFamily="18" charset="0"/>
          </a:endParaRPr>
        </a:p>
      </dgm:t>
    </dgm:pt>
    <dgm:pt modelId="{FDE6CC9F-E6F9-41D7-9C5C-06A102BB3DD8}" type="parTrans" cxnId="{96F16214-41D5-47AB-92BD-C30CD3C9A94E}">
      <dgm:prSet/>
      <dgm:spPr/>
      <dgm:t>
        <a:bodyPr/>
        <a:lstStyle/>
        <a:p>
          <a:endParaRPr lang="en-US"/>
        </a:p>
      </dgm:t>
    </dgm:pt>
    <dgm:pt modelId="{8CCCE950-C158-4527-822F-481870DD29B1}" type="sibTrans" cxnId="{96F16214-41D5-47AB-92BD-C30CD3C9A94E}">
      <dgm:prSet/>
      <dgm:spPr/>
      <dgm:t>
        <a:bodyPr/>
        <a:lstStyle/>
        <a:p>
          <a:endParaRPr lang="en-US"/>
        </a:p>
      </dgm:t>
    </dgm:pt>
    <dgm:pt modelId="{1BC407B2-8EEC-4CC9-A41D-956953E41CE9}">
      <dgm:prSet phldrT="[Text]"/>
      <dgm:spPr/>
      <dgm:t>
        <a:bodyPr/>
        <a:lstStyle/>
        <a:p>
          <a:r>
            <a:rPr lang="az-Latn-AZ" dirty="0">
              <a:latin typeface="Times New Roman" panose="02020603050405020304" pitchFamily="18" charset="0"/>
              <a:cs typeface="Times New Roman" panose="02020603050405020304" pitchFamily="18" charset="0"/>
            </a:rPr>
            <a:t>Toplama</a:t>
          </a:r>
          <a:endParaRPr lang="en-US" dirty="0">
            <a:latin typeface="Times New Roman" panose="02020603050405020304" pitchFamily="18" charset="0"/>
            <a:cs typeface="Times New Roman" panose="02020603050405020304" pitchFamily="18" charset="0"/>
          </a:endParaRPr>
        </a:p>
      </dgm:t>
    </dgm:pt>
    <dgm:pt modelId="{5AFC4693-F584-4D30-9D48-006534C4BE00}" type="parTrans" cxnId="{A28AB69B-2029-46D4-AF33-1E38F4A2F0BB}">
      <dgm:prSet/>
      <dgm:spPr/>
      <dgm:t>
        <a:bodyPr/>
        <a:lstStyle/>
        <a:p>
          <a:endParaRPr lang="en-US"/>
        </a:p>
      </dgm:t>
    </dgm:pt>
    <dgm:pt modelId="{70E0DB79-3AAF-4DDF-A816-0352DF83CD14}" type="sibTrans" cxnId="{A28AB69B-2029-46D4-AF33-1E38F4A2F0BB}">
      <dgm:prSet/>
      <dgm:spPr/>
      <dgm:t>
        <a:bodyPr/>
        <a:lstStyle/>
        <a:p>
          <a:endParaRPr lang="en-US"/>
        </a:p>
      </dgm:t>
    </dgm:pt>
    <dgm:pt modelId="{79DEBEB0-4E36-43C4-9153-69E9EEEDC56E}">
      <dgm:prSet phldrT="[Text]"/>
      <dgm:spPr/>
      <dgm:t>
        <a:bodyPr/>
        <a:lstStyle/>
        <a:p>
          <a:r>
            <a:rPr lang="az-Latn-AZ" dirty="0">
              <a:latin typeface="Times New Roman" panose="02020603050405020304" pitchFamily="18" charset="0"/>
              <a:cs typeface="Times New Roman" panose="02020603050405020304" pitchFamily="18" charset="0"/>
            </a:rPr>
            <a:t>Saxlama</a:t>
          </a:r>
          <a:endParaRPr lang="en-US" dirty="0">
            <a:latin typeface="Times New Roman" panose="02020603050405020304" pitchFamily="18" charset="0"/>
            <a:cs typeface="Times New Roman" panose="02020603050405020304" pitchFamily="18" charset="0"/>
          </a:endParaRPr>
        </a:p>
      </dgm:t>
    </dgm:pt>
    <dgm:pt modelId="{57CA7102-8E8A-4E36-81CD-5D8323BE231B}" type="parTrans" cxnId="{CF7DEAD5-AFF9-454E-84B1-F4B7C75D2B01}">
      <dgm:prSet/>
      <dgm:spPr/>
      <dgm:t>
        <a:bodyPr/>
        <a:lstStyle/>
        <a:p>
          <a:endParaRPr lang="en-US"/>
        </a:p>
      </dgm:t>
    </dgm:pt>
    <dgm:pt modelId="{04FEBED1-AE71-4DD2-AF1A-F1CBB6286FB8}" type="sibTrans" cxnId="{CF7DEAD5-AFF9-454E-84B1-F4B7C75D2B01}">
      <dgm:prSet/>
      <dgm:spPr/>
      <dgm:t>
        <a:bodyPr/>
        <a:lstStyle/>
        <a:p>
          <a:endParaRPr lang="en-US"/>
        </a:p>
      </dgm:t>
    </dgm:pt>
    <dgm:pt modelId="{999A9CA0-0B63-487D-86E4-7B3CF73451D5}">
      <dgm:prSet/>
      <dgm:spPr/>
      <dgm:t>
        <a:bodyPr/>
        <a:lstStyle/>
        <a:p>
          <a:r>
            <a:rPr lang="az-Latn-AZ" dirty="0">
              <a:latin typeface="Times New Roman" panose="02020603050405020304" pitchFamily="18" charset="0"/>
              <a:cs typeface="Times New Roman" panose="02020603050405020304" pitchFamily="18" charset="0"/>
            </a:rPr>
            <a:t>Analiz</a:t>
          </a:r>
          <a:endParaRPr lang="en-US" dirty="0">
            <a:latin typeface="Times New Roman" panose="02020603050405020304" pitchFamily="18" charset="0"/>
            <a:cs typeface="Times New Roman" panose="02020603050405020304" pitchFamily="18" charset="0"/>
          </a:endParaRPr>
        </a:p>
      </dgm:t>
    </dgm:pt>
    <dgm:pt modelId="{4EE02277-C546-454B-BFD5-BAE137A16DF8}" type="parTrans" cxnId="{3091B9BA-6892-45BC-9612-76457B6DFA2A}">
      <dgm:prSet/>
      <dgm:spPr/>
      <dgm:t>
        <a:bodyPr/>
        <a:lstStyle/>
        <a:p>
          <a:endParaRPr lang="en-US"/>
        </a:p>
      </dgm:t>
    </dgm:pt>
    <dgm:pt modelId="{8795487A-0EE1-4264-881E-4D8F81EF7CA3}" type="sibTrans" cxnId="{3091B9BA-6892-45BC-9612-76457B6DFA2A}">
      <dgm:prSet/>
      <dgm:spPr/>
      <dgm:t>
        <a:bodyPr/>
        <a:lstStyle/>
        <a:p>
          <a:endParaRPr lang="en-US"/>
        </a:p>
      </dgm:t>
    </dgm:pt>
    <dgm:pt modelId="{26FBCB97-36FE-4EAE-B80F-EB7A9089A5E0}" type="pres">
      <dgm:prSet presAssocID="{C5B6C2DB-3D07-471D-BCF5-BCBC5C167C5A}" presName="Name0" presStyleCnt="0">
        <dgm:presLayoutVars>
          <dgm:dir/>
          <dgm:animLvl val="lvl"/>
          <dgm:resizeHandles val="exact"/>
        </dgm:presLayoutVars>
      </dgm:prSet>
      <dgm:spPr/>
    </dgm:pt>
    <dgm:pt modelId="{7EF769E1-3321-4851-AD6D-F9888F623819}" type="pres">
      <dgm:prSet presAssocID="{77D10772-B01C-4720-9351-4B0362447787}" presName="parTxOnly" presStyleLbl="node1" presStyleIdx="0" presStyleCnt="4">
        <dgm:presLayoutVars>
          <dgm:chMax val="0"/>
          <dgm:chPref val="0"/>
          <dgm:bulletEnabled val="1"/>
        </dgm:presLayoutVars>
      </dgm:prSet>
      <dgm:spPr/>
    </dgm:pt>
    <dgm:pt modelId="{AF6F1212-E9AE-49B7-AEC5-1AA3E795DA4A}" type="pres">
      <dgm:prSet presAssocID="{8CCCE950-C158-4527-822F-481870DD29B1}" presName="parTxOnlySpace" presStyleCnt="0"/>
      <dgm:spPr/>
    </dgm:pt>
    <dgm:pt modelId="{98F5DA43-58E2-4140-81E1-9B4E9C1206C6}" type="pres">
      <dgm:prSet presAssocID="{1BC407B2-8EEC-4CC9-A41D-956953E41CE9}" presName="parTxOnly" presStyleLbl="node1" presStyleIdx="1" presStyleCnt="4">
        <dgm:presLayoutVars>
          <dgm:chMax val="0"/>
          <dgm:chPref val="0"/>
          <dgm:bulletEnabled val="1"/>
        </dgm:presLayoutVars>
      </dgm:prSet>
      <dgm:spPr/>
    </dgm:pt>
    <dgm:pt modelId="{9BAC89EB-309A-407E-BE01-5A68C5FEFB2E}" type="pres">
      <dgm:prSet presAssocID="{70E0DB79-3AAF-4DDF-A816-0352DF83CD14}" presName="parTxOnlySpace" presStyleCnt="0"/>
      <dgm:spPr/>
    </dgm:pt>
    <dgm:pt modelId="{EB29E107-C858-4597-A14E-4AD041EE24A1}" type="pres">
      <dgm:prSet presAssocID="{79DEBEB0-4E36-43C4-9153-69E9EEEDC56E}" presName="parTxOnly" presStyleLbl="node1" presStyleIdx="2" presStyleCnt="4">
        <dgm:presLayoutVars>
          <dgm:chMax val="0"/>
          <dgm:chPref val="0"/>
          <dgm:bulletEnabled val="1"/>
        </dgm:presLayoutVars>
      </dgm:prSet>
      <dgm:spPr/>
    </dgm:pt>
    <dgm:pt modelId="{CF132B8A-B5C4-4D58-ABB6-7DB374DE64A9}" type="pres">
      <dgm:prSet presAssocID="{04FEBED1-AE71-4DD2-AF1A-F1CBB6286FB8}" presName="parTxOnlySpace" presStyleCnt="0"/>
      <dgm:spPr/>
    </dgm:pt>
    <dgm:pt modelId="{75249214-A0CE-4951-B078-07EE7935089B}" type="pres">
      <dgm:prSet presAssocID="{999A9CA0-0B63-487D-86E4-7B3CF73451D5}" presName="parTxOnly" presStyleLbl="node1" presStyleIdx="3" presStyleCnt="4">
        <dgm:presLayoutVars>
          <dgm:chMax val="0"/>
          <dgm:chPref val="0"/>
          <dgm:bulletEnabled val="1"/>
        </dgm:presLayoutVars>
      </dgm:prSet>
      <dgm:spPr/>
    </dgm:pt>
  </dgm:ptLst>
  <dgm:cxnLst>
    <dgm:cxn modelId="{96F16214-41D5-47AB-92BD-C30CD3C9A94E}" srcId="{C5B6C2DB-3D07-471D-BCF5-BCBC5C167C5A}" destId="{77D10772-B01C-4720-9351-4B0362447787}" srcOrd="0" destOrd="0" parTransId="{FDE6CC9F-E6F9-41D7-9C5C-06A102BB3DD8}" sibTransId="{8CCCE950-C158-4527-822F-481870DD29B1}"/>
    <dgm:cxn modelId="{52FAC435-A13A-44AB-A3FD-0F72B052F244}" type="presOf" srcId="{C5B6C2DB-3D07-471D-BCF5-BCBC5C167C5A}" destId="{26FBCB97-36FE-4EAE-B80F-EB7A9089A5E0}" srcOrd="0" destOrd="0" presId="urn:microsoft.com/office/officeart/2005/8/layout/chevron1"/>
    <dgm:cxn modelId="{38F76F69-5752-4926-A395-461134506C07}" type="presOf" srcId="{1BC407B2-8EEC-4CC9-A41D-956953E41CE9}" destId="{98F5DA43-58E2-4140-81E1-9B4E9C1206C6}" srcOrd="0" destOrd="0" presId="urn:microsoft.com/office/officeart/2005/8/layout/chevron1"/>
    <dgm:cxn modelId="{1B972D51-CC37-4462-B6B3-5AAB9006E9CC}" type="presOf" srcId="{77D10772-B01C-4720-9351-4B0362447787}" destId="{7EF769E1-3321-4851-AD6D-F9888F623819}" srcOrd="0" destOrd="0" presId="urn:microsoft.com/office/officeart/2005/8/layout/chevron1"/>
    <dgm:cxn modelId="{A28AB69B-2029-46D4-AF33-1E38F4A2F0BB}" srcId="{C5B6C2DB-3D07-471D-BCF5-BCBC5C167C5A}" destId="{1BC407B2-8EEC-4CC9-A41D-956953E41CE9}" srcOrd="1" destOrd="0" parTransId="{5AFC4693-F584-4D30-9D48-006534C4BE00}" sibTransId="{70E0DB79-3AAF-4DDF-A816-0352DF83CD14}"/>
    <dgm:cxn modelId="{DA4E47A4-EBAE-43D9-8653-E3BF4E1CA906}" type="presOf" srcId="{999A9CA0-0B63-487D-86E4-7B3CF73451D5}" destId="{75249214-A0CE-4951-B078-07EE7935089B}" srcOrd="0" destOrd="0" presId="urn:microsoft.com/office/officeart/2005/8/layout/chevron1"/>
    <dgm:cxn modelId="{3091B9BA-6892-45BC-9612-76457B6DFA2A}" srcId="{C5B6C2DB-3D07-471D-BCF5-BCBC5C167C5A}" destId="{999A9CA0-0B63-487D-86E4-7B3CF73451D5}" srcOrd="3" destOrd="0" parTransId="{4EE02277-C546-454B-BFD5-BAE137A16DF8}" sibTransId="{8795487A-0EE1-4264-881E-4D8F81EF7CA3}"/>
    <dgm:cxn modelId="{CF7DEAD5-AFF9-454E-84B1-F4B7C75D2B01}" srcId="{C5B6C2DB-3D07-471D-BCF5-BCBC5C167C5A}" destId="{79DEBEB0-4E36-43C4-9153-69E9EEEDC56E}" srcOrd="2" destOrd="0" parTransId="{57CA7102-8E8A-4E36-81CD-5D8323BE231B}" sibTransId="{04FEBED1-AE71-4DD2-AF1A-F1CBB6286FB8}"/>
    <dgm:cxn modelId="{E3BEEDEE-8388-41D1-92F6-4F2BA2B80159}" type="presOf" srcId="{79DEBEB0-4E36-43C4-9153-69E9EEEDC56E}" destId="{EB29E107-C858-4597-A14E-4AD041EE24A1}" srcOrd="0" destOrd="0" presId="urn:microsoft.com/office/officeart/2005/8/layout/chevron1"/>
    <dgm:cxn modelId="{D9C7C81C-F289-4A12-9FBB-B824741BE91C}" type="presParOf" srcId="{26FBCB97-36FE-4EAE-B80F-EB7A9089A5E0}" destId="{7EF769E1-3321-4851-AD6D-F9888F623819}" srcOrd="0" destOrd="0" presId="urn:microsoft.com/office/officeart/2005/8/layout/chevron1"/>
    <dgm:cxn modelId="{814F188F-E8E7-45F9-9503-9CFEE42B9AE0}" type="presParOf" srcId="{26FBCB97-36FE-4EAE-B80F-EB7A9089A5E0}" destId="{AF6F1212-E9AE-49B7-AEC5-1AA3E795DA4A}" srcOrd="1" destOrd="0" presId="urn:microsoft.com/office/officeart/2005/8/layout/chevron1"/>
    <dgm:cxn modelId="{5214D3D8-301B-464B-A6F6-AEF2202C6DA2}" type="presParOf" srcId="{26FBCB97-36FE-4EAE-B80F-EB7A9089A5E0}" destId="{98F5DA43-58E2-4140-81E1-9B4E9C1206C6}" srcOrd="2" destOrd="0" presId="urn:microsoft.com/office/officeart/2005/8/layout/chevron1"/>
    <dgm:cxn modelId="{282E1627-DD92-4C50-BD06-617F7F89C929}" type="presParOf" srcId="{26FBCB97-36FE-4EAE-B80F-EB7A9089A5E0}" destId="{9BAC89EB-309A-407E-BE01-5A68C5FEFB2E}" srcOrd="3" destOrd="0" presId="urn:microsoft.com/office/officeart/2005/8/layout/chevron1"/>
    <dgm:cxn modelId="{C3FD8BA0-51FF-496F-B825-8E63FDB10657}" type="presParOf" srcId="{26FBCB97-36FE-4EAE-B80F-EB7A9089A5E0}" destId="{EB29E107-C858-4597-A14E-4AD041EE24A1}" srcOrd="4" destOrd="0" presId="urn:microsoft.com/office/officeart/2005/8/layout/chevron1"/>
    <dgm:cxn modelId="{12701D29-62F7-42B6-B4CF-D25CAB83558D}" type="presParOf" srcId="{26FBCB97-36FE-4EAE-B80F-EB7A9089A5E0}" destId="{CF132B8A-B5C4-4D58-ABB6-7DB374DE64A9}" srcOrd="5" destOrd="0" presId="urn:microsoft.com/office/officeart/2005/8/layout/chevron1"/>
    <dgm:cxn modelId="{8A809EB6-5849-494E-990D-730EC091DCF7}" type="presParOf" srcId="{26FBCB97-36FE-4EAE-B80F-EB7A9089A5E0}" destId="{75249214-A0CE-4951-B078-07EE7935089B}"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296341-229E-4B26-BB16-9947773CF89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1318E15-385F-452A-90A7-29555DF76F34}">
      <dgm:prSet phldrT="[Text]"/>
      <dgm:spPr/>
      <dgm:t>
        <a:bodyPr/>
        <a:lstStyle/>
        <a:p>
          <a:r>
            <a:rPr lang="az-Latn-AZ" b="1" dirty="0">
              <a:latin typeface="Times New Roman" panose="02020603050405020304" pitchFamily="18" charset="0"/>
              <a:cs typeface="Times New Roman" panose="02020603050405020304" pitchFamily="18" charset="0"/>
            </a:rPr>
            <a:t>Şəbəkə səviyyəsi</a:t>
          </a:r>
          <a:endParaRPr lang="en-US" dirty="0">
            <a:latin typeface="Times New Roman" panose="02020603050405020304" pitchFamily="18" charset="0"/>
            <a:cs typeface="Times New Roman" panose="02020603050405020304" pitchFamily="18" charset="0"/>
          </a:endParaRPr>
        </a:p>
      </dgm:t>
    </dgm:pt>
    <dgm:pt modelId="{A6C044D9-53A2-464B-BF44-7EA57D1700FF}" type="parTrans" cxnId="{AFC79009-0572-4EE9-AEA1-5F1B33A1E4A5}">
      <dgm:prSet/>
      <dgm:spPr/>
      <dgm:t>
        <a:bodyPr/>
        <a:lstStyle/>
        <a:p>
          <a:endParaRPr lang="en-US"/>
        </a:p>
      </dgm:t>
    </dgm:pt>
    <dgm:pt modelId="{DD951814-EF6D-43DE-B7FA-B6F3A60481C6}" type="sibTrans" cxnId="{AFC79009-0572-4EE9-AEA1-5F1B33A1E4A5}">
      <dgm:prSet/>
      <dgm:spPr/>
      <dgm:t>
        <a:bodyPr/>
        <a:lstStyle/>
        <a:p>
          <a:endParaRPr lang="en-US"/>
        </a:p>
      </dgm:t>
    </dgm:pt>
    <dgm:pt modelId="{AE375575-6A47-495B-9849-0018470C3776}">
      <dgm:prSet phldrT="[Text]"/>
      <dgm:spPr/>
      <dgm:t>
        <a:bodyPr/>
        <a:lstStyle/>
        <a:p>
          <a:r>
            <a:rPr lang="en-US" dirty="0">
              <a:latin typeface="Times New Roman" panose="02020603050405020304" pitchFamily="18" charset="0"/>
              <a:cs typeface="Times New Roman" panose="02020603050405020304" pitchFamily="18" charset="0"/>
            </a:rPr>
            <a:t>Şəbəkə səviyyəsində çalışan snifferlər yalnız İP ünvanları, mar-şrutlama haqqında məlumatları, şəbəkə səviyyəsinə uyğun protokollar haqqında məlu-matları analiz edə bilirlər.</a:t>
          </a:r>
        </a:p>
      </dgm:t>
    </dgm:pt>
    <dgm:pt modelId="{837F0D3B-FBAE-4728-ABDB-77E2C70FDE86}" type="parTrans" cxnId="{69DD07E1-E5D0-4B40-AA99-D9B99413C03C}">
      <dgm:prSet/>
      <dgm:spPr/>
      <dgm:t>
        <a:bodyPr/>
        <a:lstStyle/>
        <a:p>
          <a:endParaRPr lang="en-US"/>
        </a:p>
      </dgm:t>
    </dgm:pt>
    <dgm:pt modelId="{2188DC1A-2B75-472A-ACF5-F61E68533CCE}" type="sibTrans" cxnId="{69DD07E1-E5D0-4B40-AA99-D9B99413C03C}">
      <dgm:prSet/>
      <dgm:spPr/>
      <dgm:t>
        <a:bodyPr/>
        <a:lstStyle/>
        <a:p>
          <a:endParaRPr lang="en-US"/>
        </a:p>
      </dgm:t>
    </dgm:pt>
    <dgm:pt modelId="{3A4BA618-420D-47B3-84BA-8B526073583B}">
      <dgm:prSet phldrT="[Text]"/>
      <dgm:spPr/>
      <dgm:t>
        <a:bodyPr/>
        <a:lstStyle/>
        <a:p>
          <a:r>
            <a:rPr lang="az-Latn-AZ" b="1" dirty="0">
              <a:latin typeface="Times New Roman" panose="02020603050405020304" pitchFamily="18" charset="0"/>
              <a:cs typeface="Times New Roman" panose="02020603050405020304" pitchFamily="18" charset="0"/>
            </a:rPr>
            <a:t>Nəqliyyat səviyyəsi</a:t>
          </a:r>
          <a:endParaRPr lang="en-US" dirty="0">
            <a:latin typeface="Times New Roman" panose="02020603050405020304" pitchFamily="18" charset="0"/>
            <a:cs typeface="Times New Roman" panose="02020603050405020304" pitchFamily="18" charset="0"/>
          </a:endParaRPr>
        </a:p>
      </dgm:t>
    </dgm:pt>
    <dgm:pt modelId="{35F1C96C-DE8F-4A02-AAE8-1905E08C1DE2}" type="parTrans" cxnId="{0F2F83AA-6271-4644-8FFA-24B0C158C27D}">
      <dgm:prSet/>
      <dgm:spPr/>
      <dgm:t>
        <a:bodyPr/>
        <a:lstStyle/>
        <a:p>
          <a:endParaRPr lang="en-US"/>
        </a:p>
      </dgm:t>
    </dgm:pt>
    <dgm:pt modelId="{67ECE2FA-78EC-4F15-9DC8-73D8F744D958}" type="sibTrans" cxnId="{0F2F83AA-6271-4644-8FFA-24B0C158C27D}">
      <dgm:prSet/>
      <dgm:spPr/>
      <dgm:t>
        <a:bodyPr/>
        <a:lstStyle/>
        <a:p>
          <a:endParaRPr lang="en-US"/>
        </a:p>
      </dgm:t>
    </dgm:pt>
    <dgm:pt modelId="{9702B1E4-1A3A-4062-8BE8-BD8C01199EDE}">
      <dgm:prSet phldrT="[Text]"/>
      <dgm:spPr/>
      <dgm:t>
        <a:bodyPr/>
        <a:lstStyle/>
        <a:p>
          <a:pPr>
            <a:buFont typeface="Arial" panose="020B0604020202020204" pitchFamily="34" charset="0"/>
            <a:buChar char="•"/>
          </a:pPr>
          <a:r>
            <a:rPr lang="az-Latn-AZ" dirty="0">
              <a:latin typeface="Times New Roman" panose="02020603050405020304" pitchFamily="18" charset="0"/>
              <a:cs typeface="Times New Roman" panose="02020603050405020304" pitchFamily="18" charset="0"/>
            </a:rPr>
            <a:t>Bu səviyyədə çalışan </a:t>
          </a:r>
          <a:r>
            <a:rPr lang="az-Latn-AZ" dirty="0" err="1">
              <a:latin typeface="Times New Roman" panose="02020603050405020304" pitchFamily="18" charset="0"/>
              <a:cs typeface="Times New Roman" panose="02020603050405020304" pitchFamily="18" charset="0"/>
            </a:rPr>
            <a:t>snifferlər</a:t>
          </a:r>
          <a:r>
            <a:rPr lang="az-Latn-AZ" dirty="0">
              <a:latin typeface="Times New Roman" panose="02020603050405020304" pitchFamily="18" charset="0"/>
              <a:cs typeface="Times New Roman" panose="02020603050405020304" pitchFamily="18" charset="0"/>
            </a:rPr>
            <a:t> nəqliyyat səviyyəsi </a:t>
          </a:r>
          <a:r>
            <a:rPr lang="az-Latn-AZ" dirty="0" err="1">
              <a:latin typeface="Times New Roman" panose="02020603050405020304" pitchFamily="18" charset="0"/>
              <a:cs typeface="Times New Roman" panose="02020603050405020304" pitchFamily="18" charset="0"/>
            </a:rPr>
            <a:t>proto</a:t>
          </a:r>
          <a:r>
            <a:rPr lang="az-Latn-AZ" dirty="0">
              <a:latin typeface="Times New Roman" panose="02020603050405020304" pitchFamily="18" charset="0"/>
              <a:cs typeface="Times New Roman" panose="02020603050405020304" pitchFamily="18" charset="0"/>
            </a:rPr>
            <a:t>-kollarını(TCP/UDP), sessiya məlumatlarını, port nömrələrini analiz edə bilirlər.</a:t>
          </a:r>
          <a:endParaRPr lang="en-US" dirty="0">
            <a:latin typeface="Times New Roman" panose="02020603050405020304" pitchFamily="18" charset="0"/>
            <a:cs typeface="Times New Roman" panose="02020603050405020304" pitchFamily="18" charset="0"/>
          </a:endParaRPr>
        </a:p>
      </dgm:t>
    </dgm:pt>
    <dgm:pt modelId="{D031971B-33FC-4CAF-A49F-2D658A925D77}" type="parTrans" cxnId="{CC755B58-69FA-418A-8082-C637EEDE147F}">
      <dgm:prSet/>
      <dgm:spPr/>
      <dgm:t>
        <a:bodyPr/>
        <a:lstStyle/>
        <a:p>
          <a:endParaRPr lang="en-US"/>
        </a:p>
      </dgm:t>
    </dgm:pt>
    <dgm:pt modelId="{3A96D10F-8B98-41A2-B1E5-CD2CEF93A7FF}" type="sibTrans" cxnId="{CC755B58-69FA-418A-8082-C637EEDE147F}">
      <dgm:prSet/>
      <dgm:spPr/>
      <dgm:t>
        <a:bodyPr/>
        <a:lstStyle/>
        <a:p>
          <a:endParaRPr lang="en-US"/>
        </a:p>
      </dgm:t>
    </dgm:pt>
    <dgm:pt modelId="{901AF3F6-9CB8-4B50-8630-F7B4EBB859BD}">
      <dgm:prSet phldrT="[Text]"/>
      <dgm:spPr/>
      <dgm:t>
        <a:bodyPr/>
        <a:lstStyle/>
        <a:p>
          <a:r>
            <a:rPr lang="az-Latn-AZ" b="1" dirty="0">
              <a:latin typeface="Times New Roman" panose="02020603050405020304" pitchFamily="18" charset="0"/>
              <a:cs typeface="Times New Roman" panose="02020603050405020304" pitchFamily="18" charset="0"/>
            </a:rPr>
            <a:t>Tətbiqi səviyyə</a:t>
          </a:r>
          <a:endParaRPr lang="en-US" dirty="0">
            <a:latin typeface="Times New Roman" panose="02020603050405020304" pitchFamily="18" charset="0"/>
            <a:cs typeface="Times New Roman" panose="02020603050405020304" pitchFamily="18" charset="0"/>
          </a:endParaRPr>
        </a:p>
      </dgm:t>
    </dgm:pt>
    <dgm:pt modelId="{14D94C6A-18FF-4522-8606-41845EF5D715}" type="parTrans" cxnId="{8259FBFA-F6F6-4F3F-825A-4DE8A8869A0B}">
      <dgm:prSet/>
      <dgm:spPr/>
      <dgm:t>
        <a:bodyPr/>
        <a:lstStyle/>
        <a:p>
          <a:endParaRPr lang="en-US"/>
        </a:p>
      </dgm:t>
    </dgm:pt>
    <dgm:pt modelId="{01FA56F7-1F89-46A6-A424-B9975CA9A0B3}" type="sibTrans" cxnId="{8259FBFA-F6F6-4F3F-825A-4DE8A8869A0B}">
      <dgm:prSet/>
      <dgm:spPr/>
      <dgm:t>
        <a:bodyPr/>
        <a:lstStyle/>
        <a:p>
          <a:endParaRPr lang="en-US"/>
        </a:p>
      </dgm:t>
    </dgm:pt>
    <dgm:pt modelId="{48A34578-6280-4B25-9C81-2F4902D1EF65}">
      <dgm:prSet phldrT="[Text]"/>
      <dgm:spPr/>
      <dgm:t>
        <a:bodyPr/>
        <a:lstStyle/>
        <a:p>
          <a:pPr>
            <a:buFont typeface="Arial" panose="020B0604020202020204" pitchFamily="34" charset="0"/>
            <a:buChar char="•"/>
          </a:pPr>
          <a:r>
            <a:rPr lang="az-Latn-AZ" dirty="0">
              <a:latin typeface="Times New Roman" panose="02020603050405020304" pitchFamily="18" charset="0"/>
              <a:cs typeface="Times New Roman" panose="02020603050405020304" pitchFamily="18" charset="0"/>
            </a:rPr>
            <a:t>Bu səviyyədə çalışan </a:t>
          </a:r>
          <a:r>
            <a:rPr lang="az-Latn-AZ" dirty="0" err="1">
              <a:latin typeface="Times New Roman" panose="02020603050405020304" pitchFamily="18" charset="0"/>
              <a:cs typeface="Times New Roman" panose="02020603050405020304" pitchFamily="18" charset="0"/>
            </a:rPr>
            <a:t>snifferlər</a:t>
          </a:r>
          <a:r>
            <a:rPr lang="az-Latn-AZ" dirty="0">
              <a:latin typeface="Times New Roman" panose="02020603050405020304" pitchFamily="18" charset="0"/>
              <a:cs typeface="Times New Roman" panose="02020603050405020304" pitchFamily="18" charset="0"/>
            </a:rPr>
            <a:t> HTTP, FTP, DNS, SMTP və s. kimi tətbiqi səviyyə protokollarını təhlil edərək daha dərin analizin </a:t>
          </a:r>
          <a:r>
            <a:rPr lang="az-Latn-AZ" dirty="0" err="1">
              <a:latin typeface="Times New Roman" panose="02020603050405020304" pitchFamily="18" charset="0"/>
              <a:cs typeface="Times New Roman" panose="02020603050405020304" pitchFamily="18" charset="0"/>
            </a:rPr>
            <a:t>aparılmasını</a:t>
          </a:r>
          <a:r>
            <a:rPr lang="az-Latn-AZ" dirty="0">
              <a:latin typeface="Times New Roman" panose="02020603050405020304" pitchFamily="18" charset="0"/>
              <a:cs typeface="Times New Roman" panose="02020603050405020304" pitchFamily="18" charset="0"/>
            </a:rPr>
            <a:t> təmin edirlər.</a:t>
          </a:r>
          <a:endParaRPr lang="en-US" dirty="0">
            <a:latin typeface="Times New Roman" panose="02020603050405020304" pitchFamily="18" charset="0"/>
            <a:cs typeface="Times New Roman" panose="02020603050405020304" pitchFamily="18" charset="0"/>
          </a:endParaRPr>
        </a:p>
      </dgm:t>
    </dgm:pt>
    <dgm:pt modelId="{CCED7CEA-AA1A-44F8-90AA-E11EF6558FC4}" type="parTrans" cxnId="{601F9B2D-9F3E-42E3-9A0C-3EC8F90D5BE3}">
      <dgm:prSet/>
      <dgm:spPr/>
      <dgm:t>
        <a:bodyPr/>
        <a:lstStyle/>
        <a:p>
          <a:endParaRPr lang="en-US"/>
        </a:p>
      </dgm:t>
    </dgm:pt>
    <dgm:pt modelId="{2F522743-348D-4114-A4CC-DEE9A7AA732F}" type="sibTrans" cxnId="{601F9B2D-9F3E-42E3-9A0C-3EC8F90D5BE3}">
      <dgm:prSet/>
      <dgm:spPr/>
      <dgm:t>
        <a:bodyPr/>
        <a:lstStyle/>
        <a:p>
          <a:endParaRPr lang="en-US"/>
        </a:p>
      </dgm:t>
    </dgm:pt>
    <dgm:pt modelId="{CCA6AB88-02C2-4369-B68B-A112310D45B8}" type="pres">
      <dgm:prSet presAssocID="{ED296341-229E-4B26-BB16-9947773CF89C}" presName="Name0" presStyleCnt="0">
        <dgm:presLayoutVars>
          <dgm:dir/>
          <dgm:animLvl val="lvl"/>
          <dgm:resizeHandles val="exact"/>
        </dgm:presLayoutVars>
      </dgm:prSet>
      <dgm:spPr/>
    </dgm:pt>
    <dgm:pt modelId="{BCDB02CC-02AC-4D03-A831-BB90DE2052B9}" type="pres">
      <dgm:prSet presAssocID="{B1318E15-385F-452A-90A7-29555DF76F34}" presName="composite" presStyleCnt="0"/>
      <dgm:spPr/>
    </dgm:pt>
    <dgm:pt modelId="{FECEA67C-984D-4D6A-AFD2-EF8B715ACEB7}" type="pres">
      <dgm:prSet presAssocID="{B1318E15-385F-452A-90A7-29555DF76F34}" presName="parTx" presStyleLbl="alignNode1" presStyleIdx="0" presStyleCnt="3">
        <dgm:presLayoutVars>
          <dgm:chMax val="0"/>
          <dgm:chPref val="0"/>
          <dgm:bulletEnabled val="1"/>
        </dgm:presLayoutVars>
      </dgm:prSet>
      <dgm:spPr/>
    </dgm:pt>
    <dgm:pt modelId="{A8287EAE-1F61-43F5-B309-D06F50FF3FC6}" type="pres">
      <dgm:prSet presAssocID="{B1318E15-385F-452A-90A7-29555DF76F34}" presName="desTx" presStyleLbl="alignAccFollowNode1" presStyleIdx="0" presStyleCnt="3">
        <dgm:presLayoutVars>
          <dgm:bulletEnabled val="1"/>
        </dgm:presLayoutVars>
      </dgm:prSet>
      <dgm:spPr/>
    </dgm:pt>
    <dgm:pt modelId="{222A4D0A-0D1B-47DB-8A12-1296CC9B0BB0}" type="pres">
      <dgm:prSet presAssocID="{DD951814-EF6D-43DE-B7FA-B6F3A60481C6}" presName="space" presStyleCnt="0"/>
      <dgm:spPr/>
    </dgm:pt>
    <dgm:pt modelId="{49045C5D-859E-46C6-A3B1-1FA9D8D7D6FF}" type="pres">
      <dgm:prSet presAssocID="{3A4BA618-420D-47B3-84BA-8B526073583B}" presName="composite" presStyleCnt="0"/>
      <dgm:spPr/>
    </dgm:pt>
    <dgm:pt modelId="{7DD20609-B883-4335-BAF9-49AC5AFDA017}" type="pres">
      <dgm:prSet presAssocID="{3A4BA618-420D-47B3-84BA-8B526073583B}" presName="parTx" presStyleLbl="alignNode1" presStyleIdx="1" presStyleCnt="3">
        <dgm:presLayoutVars>
          <dgm:chMax val="0"/>
          <dgm:chPref val="0"/>
          <dgm:bulletEnabled val="1"/>
        </dgm:presLayoutVars>
      </dgm:prSet>
      <dgm:spPr/>
    </dgm:pt>
    <dgm:pt modelId="{DB5CE8E4-9C76-4870-B8EB-324D93E012F1}" type="pres">
      <dgm:prSet presAssocID="{3A4BA618-420D-47B3-84BA-8B526073583B}" presName="desTx" presStyleLbl="alignAccFollowNode1" presStyleIdx="1" presStyleCnt="3">
        <dgm:presLayoutVars>
          <dgm:bulletEnabled val="1"/>
        </dgm:presLayoutVars>
      </dgm:prSet>
      <dgm:spPr/>
    </dgm:pt>
    <dgm:pt modelId="{1A2AD42A-514C-44EF-8FC3-3FCC9BE28C59}" type="pres">
      <dgm:prSet presAssocID="{67ECE2FA-78EC-4F15-9DC8-73D8F744D958}" presName="space" presStyleCnt="0"/>
      <dgm:spPr/>
    </dgm:pt>
    <dgm:pt modelId="{D50D5336-E9CF-40D6-A049-A6FC6DA1261B}" type="pres">
      <dgm:prSet presAssocID="{901AF3F6-9CB8-4B50-8630-F7B4EBB859BD}" presName="composite" presStyleCnt="0"/>
      <dgm:spPr/>
    </dgm:pt>
    <dgm:pt modelId="{DA94E82D-BA3E-48CE-91BA-DA08BE12A33A}" type="pres">
      <dgm:prSet presAssocID="{901AF3F6-9CB8-4B50-8630-F7B4EBB859BD}" presName="parTx" presStyleLbl="alignNode1" presStyleIdx="2" presStyleCnt="3">
        <dgm:presLayoutVars>
          <dgm:chMax val="0"/>
          <dgm:chPref val="0"/>
          <dgm:bulletEnabled val="1"/>
        </dgm:presLayoutVars>
      </dgm:prSet>
      <dgm:spPr/>
    </dgm:pt>
    <dgm:pt modelId="{16E67013-BAF6-4664-9A89-B5C22040942A}" type="pres">
      <dgm:prSet presAssocID="{901AF3F6-9CB8-4B50-8630-F7B4EBB859BD}" presName="desTx" presStyleLbl="alignAccFollowNode1" presStyleIdx="2" presStyleCnt="3">
        <dgm:presLayoutVars>
          <dgm:bulletEnabled val="1"/>
        </dgm:presLayoutVars>
      </dgm:prSet>
      <dgm:spPr/>
    </dgm:pt>
  </dgm:ptLst>
  <dgm:cxnLst>
    <dgm:cxn modelId="{AFC79009-0572-4EE9-AEA1-5F1B33A1E4A5}" srcId="{ED296341-229E-4B26-BB16-9947773CF89C}" destId="{B1318E15-385F-452A-90A7-29555DF76F34}" srcOrd="0" destOrd="0" parTransId="{A6C044D9-53A2-464B-BF44-7EA57D1700FF}" sibTransId="{DD951814-EF6D-43DE-B7FA-B6F3A60481C6}"/>
    <dgm:cxn modelId="{71600D21-896C-46C4-AF6F-DB66FAC30FBE}" type="presOf" srcId="{ED296341-229E-4B26-BB16-9947773CF89C}" destId="{CCA6AB88-02C2-4369-B68B-A112310D45B8}" srcOrd="0" destOrd="0" presId="urn:microsoft.com/office/officeart/2005/8/layout/hList1"/>
    <dgm:cxn modelId="{5588A627-27B5-4597-8241-968C7FC383AB}" type="presOf" srcId="{901AF3F6-9CB8-4B50-8630-F7B4EBB859BD}" destId="{DA94E82D-BA3E-48CE-91BA-DA08BE12A33A}" srcOrd="0" destOrd="0" presId="urn:microsoft.com/office/officeart/2005/8/layout/hList1"/>
    <dgm:cxn modelId="{601F9B2D-9F3E-42E3-9A0C-3EC8F90D5BE3}" srcId="{901AF3F6-9CB8-4B50-8630-F7B4EBB859BD}" destId="{48A34578-6280-4B25-9C81-2F4902D1EF65}" srcOrd="0" destOrd="0" parTransId="{CCED7CEA-AA1A-44F8-90AA-E11EF6558FC4}" sibTransId="{2F522743-348D-4114-A4CC-DEE9A7AA732F}"/>
    <dgm:cxn modelId="{9663B247-6A6D-4947-8C37-E6E49B19640B}" type="presOf" srcId="{9702B1E4-1A3A-4062-8BE8-BD8C01199EDE}" destId="{DB5CE8E4-9C76-4870-B8EB-324D93E012F1}" srcOrd="0" destOrd="0" presId="urn:microsoft.com/office/officeart/2005/8/layout/hList1"/>
    <dgm:cxn modelId="{CC755B58-69FA-418A-8082-C637EEDE147F}" srcId="{3A4BA618-420D-47B3-84BA-8B526073583B}" destId="{9702B1E4-1A3A-4062-8BE8-BD8C01199EDE}" srcOrd="0" destOrd="0" parTransId="{D031971B-33FC-4CAF-A49F-2D658A925D77}" sibTransId="{3A96D10F-8B98-41A2-B1E5-CD2CEF93A7FF}"/>
    <dgm:cxn modelId="{13EA8959-CE56-4D8E-93FC-FF90E744077B}" type="presOf" srcId="{B1318E15-385F-452A-90A7-29555DF76F34}" destId="{FECEA67C-984D-4D6A-AFD2-EF8B715ACEB7}" srcOrd="0" destOrd="0" presId="urn:microsoft.com/office/officeart/2005/8/layout/hList1"/>
    <dgm:cxn modelId="{701BA97B-99A9-45E4-81D4-091AAB42D1CE}" type="presOf" srcId="{AE375575-6A47-495B-9849-0018470C3776}" destId="{A8287EAE-1F61-43F5-B309-D06F50FF3FC6}" srcOrd="0" destOrd="0" presId="urn:microsoft.com/office/officeart/2005/8/layout/hList1"/>
    <dgm:cxn modelId="{0F2F83AA-6271-4644-8FFA-24B0C158C27D}" srcId="{ED296341-229E-4B26-BB16-9947773CF89C}" destId="{3A4BA618-420D-47B3-84BA-8B526073583B}" srcOrd="1" destOrd="0" parTransId="{35F1C96C-DE8F-4A02-AAE8-1905E08C1DE2}" sibTransId="{67ECE2FA-78EC-4F15-9DC8-73D8F744D958}"/>
    <dgm:cxn modelId="{8286B0AD-E983-45D4-AA4F-3D8414A68092}" type="presOf" srcId="{48A34578-6280-4B25-9C81-2F4902D1EF65}" destId="{16E67013-BAF6-4664-9A89-B5C22040942A}" srcOrd="0" destOrd="0" presId="urn:microsoft.com/office/officeart/2005/8/layout/hList1"/>
    <dgm:cxn modelId="{69DD07E1-E5D0-4B40-AA99-D9B99413C03C}" srcId="{B1318E15-385F-452A-90A7-29555DF76F34}" destId="{AE375575-6A47-495B-9849-0018470C3776}" srcOrd="0" destOrd="0" parTransId="{837F0D3B-FBAE-4728-ABDB-77E2C70FDE86}" sibTransId="{2188DC1A-2B75-472A-ACF5-F61E68533CCE}"/>
    <dgm:cxn modelId="{7EFA5CE9-CEB9-4AB2-A1BF-0CC4545B53E4}" type="presOf" srcId="{3A4BA618-420D-47B3-84BA-8B526073583B}" destId="{7DD20609-B883-4335-BAF9-49AC5AFDA017}" srcOrd="0" destOrd="0" presId="urn:microsoft.com/office/officeart/2005/8/layout/hList1"/>
    <dgm:cxn modelId="{8259FBFA-F6F6-4F3F-825A-4DE8A8869A0B}" srcId="{ED296341-229E-4B26-BB16-9947773CF89C}" destId="{901AF3F6-9CB8-4B50-8630-F7B4EBB859BD}" srcOrd="2" destOrd="0" parTransId="{14D94C6A-18FF-4522-8606-41845EF5D715}" sibTransId="{01FA56F7-1F89-46A6-A424-B9975CA9A0B3}"/>
    <dgm:cxn modelId="{6B9B8891-0498-4E1A-8D70-445FC2B797BC}" type="presParOf" srcId="{CCA6AB88-02C2-4369-B68B-A112310D45B8}" destId="{BCDB02CC-02AC-4D03-A831-BB90DE2052B9}" srcOrd="0" destOrd="0" presId="urn:microsoft.com/office/officeart/2005/8/layout/hList1"/>
    <dgm:cxn modelId="{53C1F832-810E-4053-9009-FF633EB66216}" type="presParOf" srcId="{BCDB02CC-02AC-4D03-A831-BB90DE2052B9}" destId="{FECEA67C-984D-4D6A-AFD2-EF8B715ACEB7}" srcOrd="0" destOrd="0" presId="urn:microsoft.com/office/officeart/2005/8/layout/hList1"/>
    <dgm:cxn modelId="{BB8CDF58-5A61-4177-9C1C-3C88935ECA30}" type="presParOf" srcId="{BCDB02CC-02AC-4D03-A831-BB90DE2052B9}" destId="{A8287EAE-1F61-43F5-B309-D06F50FF3FC6}" srcOrd="1" destOrd="0" presId="urn:microsoft.com/office/officeart/2005/8/layout/hList1"/>
    <dgm:cxn modelId="{C7A43A1B-9170-47C1-BF23-CAEC9C511F6E}" type="presParOf" srcId="{CCA6AB88-02C2-4369-B68B-A112310D45B8}" destId="{222A4D0A-0D1B-47DB-8A12-1296CC9B0BB0}" srcOrd="1" destOrd="0" presId="urn:microsoft.com/office/officeart/2005/8/layout/hList1"/>
    <dgm:cxn modelId="{228F5568-27A5-465D-972A-15460AE3C611}" type="presParOf" srcId="{CCA6AB88-02C2-4369-B68B-A112310D45B8}" destId="{49045C5D-859E-46C6-A3B1-1FA9D8D7D6FF}" srcOrd="2" destOrd="0" presId="urn:microsoft.com/office/officeart/2005/8/layout/hList1"/>
    <dgm:cxn modelId="{70E0527B-D45F-4A44-B473-F0D0EECA3166}" type="presParOf" srcId="{49045C5D-859E-46C6-A3B1-1FA9D8D7D6FF}" destId="{7DD20609-B883-4335-BAF9-49AC5AFDA017}" srcOrd="0" destOrd="0" presId="urn:microsoft.com/office/officeart/2005/8/layout/hList1"/>
    <dgm:cxn modelId="{C51ED12F-9504-45A9-A1AF-4736A72913A2}" type="presParOf" srcId="{49045C5D-859E-46C6-A3B1-1FA9D8D7D6FF}" destId="{DB5CE8E4-9C76-4870-B8EB-324D93E012F1}" srcOrd="1" destOrd="0" presId="urn:microsoft.com/office/officeart/2005/8/layout/hList1"/>
    <dgm:cxn modelId="{295DF6D5-6CEA-4359-96E7-09251EDF217E}" type="presParOf" srcId="{CCA6AB88-02C2-4369-B68B-A112310D45B8}" destId="{1A2AD42A-514C-44EF-8FC3-3FCC9BE28C59}" srcOrd="3" destOrd="0" presId="urn:microsoft.com/office/officeart/2005/8/layout/hList1"/>
    <dgm:cxn modelId="{070ADA66-250F-41B0-AB78-8F0DF82922C4}" type="presParOf" srcId="{CCA6AB88-02C2-4369-B68B-A112310D45B8}" destId="{D50D5336-E9CF-40D6-A049-A6FC6DA1261B}" srcOrd="4" destOrd="0" presId="urn:microsoft.com/office/officeart/2005/8/layout/hList1"/>
    <dgm:cxn modelId="{7B480571-A0C7-42DD-8FB4-7969C0F41FEE}" type="presParOf" srcId="{D50D5336-E9CF-40D6-A049-A6FC6DA1261B}" destId="{DA94E82D-BA3E-48CE-91BA-DA08BE12A33A}" srcOrd="0" destOrd="0" presId="urn:microsoft.com/office/officeart/2005/8/layout/hList1"/>
    <dgm:cxn modelId="{F4BA8595-EE63-4C0B-B79A-75B1D7E956BD}" type="presParOf" srcId="{D50D5336-E9CF-40D6-A049-A6FC6DA1261B}" destId="{16E67013-BAF6-4664-9A89-B5C22040942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8206C-56C7-40E8-BECC-A2150061AA6A}">
      <dsp:nvSpPr>
        <dsp:cNvPr id="0" name=""/>
        <dsp:cNvSpPr/>
      </dsp:nvSpPr>
      <dsp:spPr>
        <a:xfrm>
          <a:off x="2825" y="193745"/>
          <a:ext cx="2755106" cy="76534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az-Latn-AZ" sz="2200" kern="1200" dirty="0">
              <a:latin typeface="Times New Roman" panose="02020603050405020304" pitchFamily="18" charset="0"/>
              <a:cs typeface="Times New Roman" panose="02020603050405020304" pitchFamily="18" charset="0"/>
            </a:rPr>
            <a:t>İmza əsaslı aşkarlama</a:t>
          </a:r>
          <a:endParaRPr lang="en-US" sz="2200" kern="1200" dirty="0">
            <a:latin typeface="Times New Roman" panose="02020603050405020304" pitchFamily="18" charset="0"/>
            <a:cs typeface="Times New Roman" panose="02020603050405020304" pitchFamily="18" charset="0"/>
          </a:endParaRPr>
        </a:p>
      </dsp:txBody>
      <dsp:txXfrm>
        <a:off x="2825" y="193745"/>
        <a:ext cx="2755106" cy="765349"/>
      </dsp:txXfrm>
    </dsp:sp>
    <dsp:sp modelId="{1134D3B4-0AE1-4B3C-8F35-C9C66C81D3D1}">
      <dsp:nvSpPr>
        <dsp:cNvPr id="0" name=""/>
        <dsp:cNvSpPr/>
      </dsp:nvSpPr>
      <dsp:spPr>
        <a:xfrm>
          <a:off x="2825" y="959094"/>
          <a:ext cx="2755106" cy="265715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az-Latn-AZ" sz="2200" kern="1200" dirty="0">
              <a:latin typeface="Times New Roman" panose="02020603050405020304" pitchFamily="18" charset="0"/>
              <a:cs typeface="Times New Roman" panose="02020603050405020304" pitchFamily="18" charset="0"/>
            </a:rPr>
            <a:t>Müəyyən verilənlər bazasında mövcud olan hücum indikatorları ilə şəbəkəyə daxil olan trafikin, kodun müqayisəli təhlili əsasında qərar verir.</a:t>
          </a:r>
          <a:endParaRPr lang="en-US" sz="2200" kern="1200" dirty="0">
            <a:latin typeface="Times New Roman" panose="02020603050405020304" pitchFamily="18" charset="0"/>
            <a:cs typeface="Times New Roman" panose="02020603050405020304" pitchFamily="18" charset="0"/>
          </a:endParaRPr>
        </a:p>
      </dsp:txBody>
      <dsp:txXfrm>
        <a:off x="2825" y="959094"/>
        <a:ext cx="2755106" cy="2657159"/>
      </dsp:txXfrm>
    </dsp:sp>
    <dsp:sp modelId="{B95337A1-5CCE-46F7-82C0-CD12E87E2293}">
      <dsp:nvSpPr>
        <dsp:cNvPr id="0" name=""/>
        <dsp:cNvSpPr/>
      </dsp:nvSpPr>
      <dsp:spPr>
        <a:xfrm>
          <a:off x="3143647" y="193745"/>
          <a:ext cx="2755106" cy="76534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az-Latn-AZ" sz="2200" kern="1200" dirty="0">
              <a:latin typeface="Times New Roman" panose="02020603050405020304" pitchFamily="18" charset="0"/>
              <a:cs typeface="Times New Roman" panose="02020603050405020304" pitchFamily="18" charset="0"/>
            </a:rPr>
            <a:t>Anomaliya əsaslı aşkarlama </a:t>
          </a:r>
          <a:endParaRPr lang="en-US" sz="2200" kern="1200" dirty="0">
            <a:latin typeface="Times New Roman" panose="02020603050405020304" pitchFamily="18" charset="0"/>
            <a:cs typeface="Times New Roman" panose="02020603050405020304" pitchFamily="18" charset="0"/>
          </a:endParaRPr>
        </a:p>
      </dsp:txBody>
      <dsp:txXfrm>
        <a:off x="3143647" y="193745"/>
        <a:ext cx="2755106" cy="765349"/>
      </dsp:txXfrm>
    </dsp:sp>
    <dsp:sp modelId="{8F1E5616-48D5-4375-ACC5-CD36C9EC7F34}">
      <dsp:nvSpPr>
        <dsp:cNvPr id="0" name=""/>
        <dsp:cNvSpPr/>
      </dsp:nvSpPr>
      <dsp:spPr>
        <a:xfrm>
          <a:off x="3143647" y="959094"/>
          <a:ext cx="2755106" cy="265715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az-Latn-AZ" sz="2200" kern="1200" dirty="0">
              <a:latin typeface="Times New Roman" panose="02020603050405020304" pitchFamily="18" charset="0"/>
              <a:cs typeface="Times New Roman" panose="02020603050405020304" pitchFamily="18" charset="0"/>
            </a:rPr>
            <a:t>Normal sistem davranışından kənar davranışları  müəyyən edir. </a:t>
          </a:r>
          <a:endParaRPr lang="en-US" sz="2200" kern="1200" dirty="0">
            <a:latin typeface="Times New Roman" panose="02020603050405020304" pitchFamily="18" charset="0"/>
            <a:cs typeface="Times New Roman" panose="02020603050405020304" pitchFamily="18" charset="0"/>
          </a:endParaRPr>
        </a:p>
      </dsp:txBody>
      <dsp:txXfrm>
        <a:off x="3143647" y="959094"/>
        <a:ext cx="2755106" cy="2657159"/>
      </dsp:txXfrm>
    </dsp:sp>
    <dsp:sp modelId="{1D59750D-506C-4133-AA43-51D400BDAC8A}">
      <dsp:nvSpPr>
        <dsp:cNvPr id="0" name=""/>
        <dsp:cNvSpPr/>
      </dsp:nvSpPr>
      <dsp:spPr>
        <a:xfrm>
          <a:off x="6284468" y="193745"/>
          <a:ext cx="2755106" cy="76534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az-Latn-AZ" sz="2200" kern="1200" dirty="0">
              <a:latin typeface="Times New Roman" panose="02020603050405020304" pitchFamily="18" charset="0"/>
              <a:cs typeface="Times New Roman" panose="02020603050405020304" pitchFamily="18" charset="0"/>
            </a:rPr>
            <a:t>Davranış əsaslı aşkarlama</a:t>
          </a:r>
          <a:endParaRPr lang="en-US" sz="2200" kern="1200" dirty="0">
            <a:latin typeface="Times New Roman" panose="02020603050405020304" pitchFamily="18" charset="0"/>
            <a:cs typeface="Times New Roman" panose="02020603050405020304" pitchFamily="18" charset="0"/>
          </a:endParaRPr>
        </a:p>
      </dsp:txBody>
      <dsp:txXfrm>
        <a:off x="6284468" y="193745"/>
        <a:ext cx="2755106" cy="765349"/>
      </dsp:txXfrm>
    </dsp:sp>
    <dsp:sp modelId="{B92993D7-46CE-4C9A-9052-25203D229354}">
      <dsp:nvSpPr>
        <dsp:cNvPr id="0" name=""/>
        <dsp:cNvSpPr/>
      </dsp:nvSpPr>
      <dsp:spPr>
        <a:xfrm>
          <a:off x="6284468" y="959094"/>
          <a:ext cx="2755106" cy="265715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az-Latn-AZ" sz="2200" kern="1200" dirty="0">
              <a:latin typeface="Times New Roman" panose="02020603050405020304" pitchFamily="18" charset="0"/>
              <a:cs typeface="Times New Roman" panose="02020603050405020304" pitchFamily="18" charset="0"/>
            </a:rPr>
            <a:t>Süni intellektin köməyi ilə formasından asılı olmayaraq hər - hansı zərərli fəaliyyət nümunələrini müəyyən edir. </a:t>
          </a:r>
          <a:endParaRPr lang="en-US" sz="2200" kern="1200" dirty="0">
            <a:latin typeface="Times New Roman" panose="02020603050405020304" pitchFamily="18" charset="0"/>
            <a:cs typeface="Times New Roman" panose="02020603050405020304" pitchFamily="18" charset="0"/>
          </a:endParaRPr>
        </a:p>
      </dsp:txBody>
      <dsp:txXfrm>
        <a:off x="6284468" y="959094"/>
        <a:ext cx="2755106" cy="26571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F769E1-3321-4851-AD6D-F9888F623819}">
      <dsp:nvSpPr>
        <dsp:cNvPr id="0" name=""/>
        <dsp:cNvSpPr/>
      </dsp:nvSpPr>
      <dsp:spPr>
        <a:xfrm>
          <a:off x="4877" y="1523251"/>
          <a:ext cx="2839417" cy="113576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6017" tIns="45339" rIns="45339" bIns="45339" numCol="1" spcCol="1270" anchor="ctr" anchorCtr="0">
          <a:noAutofit/>
        </a:bodyPr>
        <a:lstStyle/>
        <a:p>
          <a:pPr marL="0" lvl="0" indent="0" algn="ctr" defTabSz="1511300">
            <a:lnSpc>
              <a:spcPct val="90000"/>
            </a:lnSpc>
            <a:spcBef>
              <a:spcPct val="0"/>
            </a:spcBef>
            <a:spcAft>
              <a:spcPct val="35000"/>
            </a:spcAft>
            <a:buNone/>
          </a:pPr>
          <a:r>
            <a:rPr lang="az-Latn-AZ" sz="3400" kern="1200" dirty="0">
              <a:latin typeface="Times New Roman" panose="02020603050405020304" pitchFamily="18" charset="0"/>
              <a:cs typeface="Times New Roman" panose="02020603050405020304" pitchFamily="18" charset="0"/>
            </a:rPr>
            <a:t>Şəbəkə </a:t>
          </a:r>
          <a:r>
            <a:rPr lang="az-Latn-AZ" sz="3400" kern="1200" dirty="0" err="1">
              <a:latin typeface="Times New Roman" panose="02020603050405020304" pitchFamily="18" charset="0"/>
              <a:cs typeface="Times New Roman" panose="02020603050405020304" pitchFamily="18" charset="0"/>
            </a:rPr>
            <a:t>trafiki</a:t>
          </a:r>
          <a:endParaRPr lang="en-US" sz="3400" kern="1200" dirty="0">
            <a:latin typeface="Times New Roman" panose="02020603050405020304" pitchFamily="18" charset="0"/>
            <a:cs typeface="Times New Roman" panose="02020603050405020304" pitchFamily="18" charset="0"/>
          </a:endParaRPr>
        </a:p>
      </dsp:txBody>
      <dsp:txXfrm>
        <a:off x="572760" y="1523251"/>
        <a:ext cx="1703651" cy="1135766"/>
      </dsp:txXfrm>
    </dsp:sp>
    <dsp:sp modelId="{98F5DA43-58E2-4140-81E1-9B4E9C1206C6}">
      <dsp:nvSpPr>
        <dsp:cNvPr id="0" name=""/>
        <dsp:cNvSpPr/>
      </dsp:nvSpPr>
      <dsp:spPr>
        <a:xfrm>
          <a:off x="2560353" y="1523251"/>
          <a:ext cx="2839417" cy="113576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6017" tIns="45339" rIns="45339" bIns="45339" numCol="1" spcCol="1270" anchor="ctr" anchorCtr="0">
          <a:noAutofit/>
        </a:bodyPr>
        <a:lstStyle/>
        <a:p>
          <a:pPr marL="0" lvl="0" indent="0" algn="ctr" defTabSz="1511300">
            <a:lnSpc>
              <a:spcPct val="90000"/>
            </a:lnSpc>
            <a:spcBef>
              <a:spcPct val="0"/>
            </a:spcBef>
            <a:spcAft>
              <a:spcPct val="35000"/>
            </a:spcAft>
            <a:buNone/>
          </a:pPr>
          <a:r>
            <a:rPr lang="az-Latn-AZ" sz="3400" kern="1200" dirty="0">
              <a:latin typeface="Times New Roman" panose="02020603050405020304" pitchFamily="18" charset="0"/>
              <a:cs typeface="Times New Roman" panose="02020603050405020304" pitchFamily="18" charset="0"/>
            </a:rPr>
            <a:t>Toplama</a:t>
          </a:r>
          <a:endParaRPr lang="en-US" sz="3400" kern="1200" dirty="0">
            <a:latin typeface="Times New Roman" panose="02020603050405020304" pitchFamily="18" charset="0"/>
            <a:cs typeface="Times New Roman" panose="02020603050405020304" pitchFamily="18" charset="0"/>
          </a:endParaRPr>
        </a:p>
      </dsp:txBody>
      <dsp:txXfrm>
        <a:off x="3128236" y="1523251"/>
        <a:ext cx="1703651" cy="1135766"/>
      </dsp:txXfrm>
    </dsp:sp>
    <dsp:sp modelId="{EB29E107-C858-4597-A14E-4AD041EE24A1}">
      <dsp:nvSpPr>
        <dsp:cNvPr id="0" name=""/>
        <dsp:cNvSpPr/>
      </dsp:nvSpPr>
      <dsp:spPr>
        <a:xfrm>
          <a:off x="5115829" y="1523251"/>
          <a:ext cx="2839417" cy="113576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6017" tIns="45339" rIns="45339" bIns="45339" numCol="1" spcCol="1270" anchor="ctr" anchorCtr="0">
          <a:noAutofit/>
        </a:bodyPr>
        <a:lstStyle/>
        <a:p>
          <a:pPr marL="0" lvl="0" indent="0" algn="ctr" defTabSz="1511300">
            <a:lnSpc>
              <a:spcPct val="90000"/>
            </a:lnSpc>
            <a:spcBef>
              <a:spcPct val="0"/>
            </a:spcBef>
            <a:spcAft>
              <a:spcPct val="35000"/>
            </a:spcAft>
            <a:buNone/>
          </a:pPr>
          <a:r>
            <a:rPr lang="az-Latn-AZ" sz="3400" kern="1200" dirty="0">
              <a:latin typeface="Times New Roman" panose="02020603050405020304" pitchFamily="18" charset="0"/>
              <a:cs typeface="Times New Roman" panose="02020603050405020304" pitchFamily="18" charset="0"/>
            </a:rPr>
            <a:t>Saxlama</a:t>
          </a:r>
          <a:endParaRPr lang="en-US" sz="3400" kern="1200" dirty="0">
            <a:latin typeface="Times New Roman" panose="02020603050405020304" pitchFamily="18" charset="0"/>
            <a:cs typeface="Times New Roman" panose="02020603050405020304" pitchFamily="18" charset="0"/>
          </a:endParaRPr>
        </a:p>
      </dsp:txBody>
      <dsp:txXfrm>
        <a:off x="5683712" y="1523251"/>
        <a:ext cx="1703651" cy="1135766"/>
      </dsp:txXfrm>
    </dsp:sp>
    <dsp:sp modelId="{75249214-A0CE-4951-B078-07EE7935089B}">
      <dsp:nvSpPr>
        <dsp:cNvPr id="0" name=""/>
        <dsp:cNvSpPr/>
      </dsp:nvSpPr>
      <dsp:spPr>
        <a:xfrm>
          <a:off x="7671304" y="1523251"/>
          <a:ext cx="2839417" cy="1135766"/>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6017" tIns="45339" rIns="45339" bIns="45339" numCol="1" spcCol="1270" anchor="ctr" anchorCtr="0">
          <a:noAutofit/>
        </a:bodyPr>
        <a:lstStyle/>
        <a:p>
          <a:pPr marL="0" lvl="0" indent="0" algn="ctr" defTabSz="1511300">
            <a:lnSpc>
              <a:spcPct val="90000"/>
            </a:lnSpc>
            <a:spcBef>
              <a:spcPct val="0"/>
            </a:spcBef>
            <a:spcAft>
              <a:spcPct val="35000"/>
            </a:spcAft>
            <a:buNone/>
          </a:pPr>
          <a:r>
            <a:rPr lang="az-Latn-AZ" sz="3400" kern="1200" dirty="0">
              <a:latin typeface="Times New Roman" panose="02020603050405020304" pitchFamily="18" charset="0"/>
              <a:cs typeface="Times New Roman" panose="02020603050405020304" pitchFamily="18" charset="0"/>
            </a:rPr>
            <a:t>Analiz</a:t>
          </a:r>
          <a:endParaRPr lang="en-US" sz="3400" kern="1200" dirty="0">
            <a:latin typeface="Times New Roman" panose="02020603050405020304" pitchFamily="18" charset="0"/>
            <a:cs typeface="Times New Roman" panose="02020603050405020304" pitchFamily="18" charset="0"/>
          </a:endParaRPr>
        </a:p>
      </dsp:txBody>
      <dsp:txXfrm>
        <a:off x="8239187" y="1523251"/>
        <a:ext cx="1703651" cy="11357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CEA67C-984D-4D6A-AFD2-EF8B715ACEB7}">
      <dsp:nvSpPr>
        <dsp:cNvPr id="0" name=""/>
        <dsp:cNvSpPr/>
      </dsp:nvSpPr>
      <dsp:spPr>
        <a:xfrm>
          <a:off x="3286" y="84249"/>
          <a:ext cx="3203971" cy="691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az-Latn-AZ" sz="2400" b="1" kern="1200" dirty="0">
              <a:latin typeface="Times New Roman" panose="02020603050405020304" pitchFamily="18" charset="0"/>
              <a:cs typeface="Times New Roman" panose="02020603050405020304" pitchFamily="18" charset="0"/>
            </a:rPr>
            <a:t>Şəbəkə səviyyəsi</a:t>
          </a:r>
          <a:endParaRPr lang="en-US" sz="2400" kern="1200" dirty="0">
            <a:latin typeface="Times New Roman" panose="02020603050405020304" pitchFamily="18" charset="0"/>
            <a:cs typeface="Times New Roman" panose="02020603050405020304" pitchFamily="18" charset="0"/>
          </a:endParaRPr>
        </a:p>
      </dsp:txBody>
      <dsp:txXfrm>
        <a:off x="3286" y="84249"/>
        <a:ext cx="3203971" cy="691200"/>
      </dsp:txXfrm>
    </dsp:sp>
    <dsp:sp modelId="{A8287EAE-1F61-43F5-B309-D06F50FF3FC6}">
      <dsp:nvSpPr>
        <dsp:cNvPr id="0" name=""/>
        <dsp:cNvSpPr/>
      </dsp:nvSpPr>
      <dsp:spPr>
        <a:xfrm>
          <a:off x="3286" y="775449"/>
          <a:ext cx="3203971" cy="34916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latin typeface="Times New Roman" panose="02020603050405020304" pitchFamily="18" charset="0"/>
              <a:cs typeface="Times New Roman" panose="02020603050405020304" pitchFamily="18" charset="0"/>
            </a:rPr>
            <a:t>Şəbəkə səviyyəsində çalışan snifferlər yalnız İP ünvanları, mar-şrutlama haqqında məlumatları, şəbəkə səviyyəsinə uyğun protokollar haqqında məlu-matları analiz edə bilirlər.</a:t>
          </a:r>
        </a:p>
      </dsp:txBody>
      <dsp:txXfrm>
        <a:off x="3286" y="775449"/>
        <a:ext cx="3203971" cy="3491640"/>
      </dsp:txXfrm>
    </dsp:sp>
    <dsp:sp modelId="{7DD20609-B883-4335-BAF9-49AC5AFDA017}">
      <dsp:nvSpPr>
        <dsp:cNvPr id="0" name=""/>
        <dsp:cNvSpPr/>
      </dsp:nvSpPr>
      <dsp:spPr>
        <a:xfrm>
          <a:off x="3655814" y="84249"/>
          <a:ext cx="3203971" cy="691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az-Latn-AZ" sz="2400" b="1" kern="1200" dirty="0">
              <a:latin typeface="Times New Roman" panose="02020603050405020304" pitchFamily="18" charset="0"/>
              <a:cs typeface="Times New Roman" panose="02020603050405020304" pitchFamily="18" charset="0"/>
            </a:rPr>
            <a:t>Nəqliyyat səviyyəsi</a:t>
          </a:r>
          <a:endParaRPr lang="en-US" sz="2400" kern="1200" dirty="0">
            <a:latin typeface="Times New Roman" panose="02020603050405020304" pitchFamily="18" charset="0"/>
            <a:cs typeface="Times New Roman" panose="02020603050405020304" pitchFamily="18" charset="0"/>
          </a:endParaRPr>
        </a:p>
      </dsp:txBody>
      <dsp:txXfrm>
        <a:off x="3655814" y="84249"/>
        <a:ext cx="3203971" cy="691200"/>
      </dsp:txXfrm>
    </dsp:sp>
    <dsp:sp modelId="{DB5CE8E4-9C76-4870-B8EB-324D93E012F1}">
      <dsp:nvSpPr>
        <dsp:cNvPr id="0" name=""/>
        <dsp:cNvSpPr/>
      </dsp:nvSpPr>
      <dsp:spPr>
        <a:xfrm>
          <a:off x="3655814" y="775449"/>
          <a:ext cx="3203971" cy="34916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Font typeface="Arial" panose="020B0604020202020204" pitchFamily="34" charset="0"/>
            <a:buChar char="•"/>
          </a:pPr>
          <a:r>
            <a:rPr lang="az-Latn-AZ" sz="2400" kern="1200" dirty="0">
              <a:latin typeface="Times New Roman" panose="02020603050405020304" pitchFamily="18" charset="0"/>
              <a:cs typeface="Times New Roman" panose="02020603050405020304" pitchFamily="18" charset="0"/>
            </a:rPr>
            <a:t>Bu səviyyədə çalışan </a:t>
          </a:r>
          <a:r>
            <a:rPr lang="az-Latn-AZ" sz="2400" kern="1200" dirty="0" err="1">
              <a:latin typeface="Times New Roman" panose="02020603050405020304" pitchFamily="18" charset="0"/>
              <a:cs typeface="Times New Roman" panose="02020603050405020304" pitchFamily="18" charset="0"/>
            </a:rPr>
            <a:t>snifferlər</a:t>
          </a:r>
          <a:r>
            <a:rPr lang="az-Latn-AZ" sz="2400" kern="1200" dirty="0">
              <a:latin typeface="Times New Roman" panose="02020603050405020304" pitchFamily="18" charset="0"/>
              <a:cs typeface="Times New Roman" panose="02020603050405020304" pitchFamily="18" charset="0"/>
            </a:rPr>
            <a:t> nəqliyyat səviyyəsi </a:t>
          </a:r>
          <a:r>
            <a:rPr lang="az-Latn-AZ" sz="2400" kern="1200" dirty="0" err="1">
              <a:latin typeface="Times New Roman" panose="02020603050405020304" pitchFamily="18" charset="0"/>
              <a:cs typeface="Times New Roman" panose="02020603050405020304" pitchFamily="18" charset="0"/>
            </a:rPr>
            <a:t>proto</a:t>
          </a:r>
          <a:r>
            <a:rPr lang="az-Latn-AZ" sz="2400" kern="1200" dirty="0">
              <a:latin typeface="Times New Roman" panose="02020603050405020304" pitchFamily="18" charset="0"/>
              <a:cs typeface="Times New Roman" panose="02020603050405020304" pitchFamily="18" charset="0"/>
            </a:rPr>
            <a:t>-kollarını(TCP/UDP), sessiya məlumatlarını, port nömrələrini analiz edə bilirlər.</a:t>
          </a:r>
          <a:endParaRPr lang="en-US" sz="2400" kern="1200" dirty="0">
            <a:latin typeface="Times New Roman" panose="02020603050405020304" pitchFamily="18" charset="0"/>
            <a:cs typeface="Times New Roman" panose="02020603050405020304" pitchFamily="18" charset="0"/>
          </a:endParaRPr>
        </a:p>
      </dsp:txBody>
      <dsp:txXfrm>
        <a:off x="3655814" y="775449"/>
        <a:ext cx="3203971" cy="3491640"/>
      </dsp:txXfrm>
    </dsp:sp>
    <dsp:sp modelId="{DA94E82D-BA3E-48CE-91BA-DA08BE12A33A}">
      <dsp:nvSpPr>
        <dsp:cNvPr id="0" name=""/>
        <dsp:cNvSpPr/>
      </dsp:nvSpPr>
      <dsp:spPr>
        <a:xfrm>
          <a:off x="7308342" y="84249"/>
          <a:ext cx="3203971" cy="691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az-Latn-AZ" sz="2400" b="1" kern="1200" dirty="0">
              <a:latin typeface="Times New Roman" panose="02020603050405020304" pitchFamily="18" charset="0"/>
              <a:cs typeface="Times New Roman" panose="02020603050405020304" pitchFamily="18" charset="0"/>
            </a:rPr>
            <a:t>Tətbiqi səviyyə</a:t>
          </a:r>
          <a:endParaRPr lang="en-US" sz="2400" kern="1200" dirty="0">
            <a:latin typeface="Times New Roman" panose="02020603050405020304" pitchFamily="18" charset="0"/>
            <a:cs typeface="Times New Roman" panose="02020603050405020304" pitchFamily="18" charset="0"/>
          </a:endParaRPr>
        </a:p>
      </dsp:txBody>
      <dsp:txXfrm>
        <a:off x="7308342" y="84249"/>
        <a:ext cx="3203971" cy="691200"/>
      </dsp:txXfrm>
    </dsp:sp>
    <dsp:sp modelId="{16E67013-BAF6-4664-9A89-B5C22040942A}">
      <dsp:nvSpPr>
        <dsp:cNvPr id="0" name=""/>
        <dsp:cNvSpPr/>
      </dsp:nvSpPr>
      <dsp:spPr>
        <a:xfrm>
          <a:off x="7308342" y="775449"/>
          <a:ext cx="3203971" cy="34916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Font typeface="Arial" panose="020B0604020202020204" pitchFamily="34" charset="0"/>
            <a:buChar char="•"/>
          </a:pPr>
          <a:r>
            <a:rPr lang="az-Latn-AZ" sz="2400" kern="1200" dirty="0">
              <a:latin typeface="Times New Roman" panose="02020603050405020304" pitchFamily="18" charset="0"/>
              <a:cs typeface="Times New Roman" panose="02020603050405020304" pitchFamily="18" charset="0"/>
            </a:rPr>
            <a:t>Bu səviyyədə çalışan </a:t>
          </a:r>
          <a:r>
            <a:rPr lang="az-Latn-AZ" sz="2400" kern="1200" dirty="0" err="1">
              <a:latin typeface="Times New Roman" panose="02020603050405020304" pitchFamily="18" charset="0"/>
              <a:cs typeface="Times New Roman" panose="02020603050405020304" pitchFamily="18" charset="0"/>
            </a:rPr>
            <a:t>snifferlər</a:t>
          </a:r>
          <a:r>
            <a:rPr lang="az-Latn-AZ" sz="2400" kern="1200" dirty="0">
              <a:latin typeface="Times New Roman" panose="02020603050405020304" pitchFamily="18" charset="0"/>
              <a:cs typeface="Times New Roman" panose="02020603050405020304" pitchFamily="18" charset="0"/>
            </a:rPr>
            <a:t> HTTP, FTP, DNS, SMTP və s. kimi tətbiqi səviyyə protokollarını təhlil edərək daha dərin analizin </a:t>
          </a:r>
          <a:r>
            <a:rPr lang="az-Latn-AZ" sz="2400" kern="1200" dirty="0" err="1">
              <a:latin typeface="Times New Roman" panose="02020603050405020304" pitchFamily="18" charset="0"/>
              <a:cs typeface="Times New Roman" panose="02020603050405020304" pitchFamily="18" charset="0"/>
            </a:rPr>
            <a:t>aparılmasını</a:t>
          </a:r>
          <a:r>
            <a:rPr lang="az-Latn-AZ" sz="2400" kern="1200" dirty="0">
              <a:latin typeface="Times New Roman" panose="02020603050405020304" pitchFamily="18" charset="0"/>
              <a:cs typeface="Times New Roman" panose="02020603050405020304" pitchFamily="18" charset="0"/>
            </a:rPr>
            <a:t> təmin edirlər.</a:t>
          </a:r>
          <a:endParaRPr lang="en-US" sz="2400" kern="1200" dirty="0">
            <a:latin typeface="Times New Roman" panose="02020603050405020304" pitchFamily="18" charset="0"/>
            <a:cs typeface="Times New Roman" panose="02020603050405020304" pitchFamily="18" charset="0"/>
          </a:endParaRPr>
        </a:p>
      </dsp:txBody>
      <dsp:txXfrm>
        <a:off x="7308342" y="775449"/>
        <a:ext cx="3203971" cy="349164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6DD559-BBA2-4F9D-B631-716C1C589A61}" type="datetimeFigureOut">
              <a:rPr lang="en-US" smtClean="0"/>
              <a:t>6/19/2023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467CF5-0C00-4C08-B98E-BE03C03F9F3C}" type="slidenum">
              <a:rPr lang="en-US" smtClean="0"/>
              <a:t>‹#›</a:t>
            </a:fld>
            <a:endParaRPr lang="en-US" dirty="0"/>
          </a:p>
        </p:txBody>
      </p:sp>
    </p:spTree>
    <p:extLst>
      <p:ext uri="{BB962C8B-B14F-4D97-AF65-F5344CB8AC3E}">
        <p14:creationId xmlns:p14="http://schemas.microsoft.com/office/powerpoint/2010/main" val="127304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z-Latn-AZ" noProof="0" dirty="0"/>
          </a:p>
        </p:txBody>
      </p:sp>
      <p:sp>
        <p:nvSpPr>
          <p:cNvPr id="4" name="Slide Number Placeholder 3"/>
          <p:cNvSpPr>
            <a:spLocks noGrp="1"/>
          </p:cNvSpPr>
          <p:nvPr>
            <p:ph type="sldNum" sz="quarter" idx="5"/>
          </p:nvPr>
        </p:nvSpPr>
        <p:spPr/>
        <p:txBody>
          <a:bodyPr/>
          <a:lstStyle/>
          <a:p>
            <a:fld id="{2005644D-3716-4DA1-8702-7818C2A0496F}" type="slidenum">
              <a:rPr lang="en-US" smtClean="0"/>
              <a:t>48</a:t>
            </a:fld>
            <a:endParaRPr lang="en-US"/>
          </a:p>
        </p:txBody>
      </p:sp>
    </p:spTree>
    <p:extLst>
      <p:ext uri="{BB962C8B-B14F-4D97-AF65-F5344CB8AC3E}">
        <p14:creationId xmlns:p14="http://schemas.microsoft.com/office/powerpoint/2010/main" val="388244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9802D-9AE4-DAEA-676D-C3AA197B77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z-Latn-AZ"/>
          </a:p>
        </p:txBody>
      </p:sp>
      <p:sp>
        <p:nvSpPr>
          <p:cNvPr id="3" name="Subtitle 2">
            <a:extLst>
              <a:ext uri="{FF2B5EF4-FFF2-40B4-BE49-F238E27FC236}">
                <a16:creationId xmlns:a16="http://schemas.microsoft.com/office/drawing/2014/main" id="{54E3022B-4669-7BCC-D776-18228C01E9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z-Latn-AZ"/>
          </a:p>
        </p:txBody>
      </p:sp>
      <p:sp>
        <p:nvSpPr>
          <p:cNvPr id="4" name="Date Placeholder 3">
            <a:extLst>
              <a:ext uri="{FF2B5EF4-FFF2-40B4-BE49-F238E27FC236}">
                <a16:creationId xmlns:a16="http://schemas.microsoft.com/office/drawing/2014/main" id="{396FFEF1-1784-765A-5B78-984F559AAE9D}"/>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5" name="Footer Placeholder 4">
            <a:extLst>
              <a:ext uri="{FF2B5EF4-FFF2-40B4-BE49-F238E27FC236}">
                <a16:creationId xmlns:a16="http://schemas.microsoft.com/office/drawing/2014/main" id="{565C67E3-58DD-841B-B3D4-623FF56294BC}"/>
              </a:ext>
            </a:extLst>
          </p:cNvPr>
          <p:cNvSpPr>
            <a:spLocks noGrp="1"/>
          </p:cNvSpPr>
          <p:nvPr>
            <p:ph type="ftr" sz="quarter" idx="11"/>
          </p:nvPr>
        </p:nvSpPr>
        <p:spPr/>
        <p:txBody>
          <a:bodyPr/>
          <a:lstStyle/>
          <a:p>
            <a:endParaRPr lang="az-Latn-AZ"/>
          </a:p>
        </p:txBody>
      </p:sp>
      <p:sp>
        <p:nvSpPr>
          <p:cNvPr id="6" name="Slide Number Placeholder 5">
            <a:extLst>
              <a:ext uri="{FF2B5EF4-FFF2-40B4-BE49-F238E27FC236}">
                <a16:creationId xmlns:a16="http://schemas.microsoft.com/office/drawing/2014/main" id="{29BB71D3-B993-7E8D-D913-AB82C3960643}"/>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2191257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AAD9B-601D-C76C-8821-33B2E4B29353}"/>
              </a:ext>
            </a:extLst>
          </p:cNvPr>
          <p:cNvSpPr>
            <a:spLocks noGrp="1"/>
          </p:cNvSpPr>
          <p:nvPr>
            <p:ph type="title"/>
          </p:nvPr>
        </p:nvSpPr>
        <p:spPr/>
        <p:txBody>
          <a:bodyPr/>
          <a:lstStyle/>
          <a:p>
            <a:r>
              <a:rPr lang="en-US"/>
              <a:t>Click to edit Master title style</a:t>
            </a:r>
            <a:endParaRPr lang="az-Latn-AZ"/>
          </a:p>
        </p:txBody>
      </p:sp>
      <p:sp>
        <p:nvSpPr>
          <p:cNvPr id="3" name="Vertical Text Placeholder 2">
            <a:extLst>
              <a:ext uri="{FF2B5EF4-FFF2-40B4-BE49-F238E27FC236}">
                <a16:creationId xmlns:a16="http://schemas.microsoft.com/office/drawing/2014/main" id="{960581B5-3272-5BBC-9F08-3729A33E208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4" name="Date Placeholder 3">
            <a:extLst>
              <a:ext uri="{FF2B5EF4-FFF2-40B4-BE49-F238E27FC236}">
                <a16:creationId xmlns:a16="http://schemas.microsoft.com/office/drawing/2014/main" id="{E2128F11-6191-A5EF-08CA-FEE08F705CC4}"/>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5" name="Footer Placeholder 4">
            <a:extLst>
              <a:ext uri="{FF2B5EF4-FFF2-40B4-BE49-F238E27FC236}">
                <a16:creationId xmlns:a16="http://schemas.microsoft.com/office/drawing/2014/main" id="{71FFF5D6-E68E-00BD-C93A-CCA32F88897A}"/>
              </a:ext>
            </a:extLst>
          </p:cNvPr>
          <p:cNvSpPr>
            <a:spLocks noGrp="1"/>
          </p:cNvSpPr>
          <p:nvPr>
            <p:ph type="ftr" sz="quarter" idx="11"/>
          </p:nvPr>
        </p:nvSpPr>
        <p:spPr/>
        <p:txBody>
          <a:bodyPr/>
          <a:lstStyle/>
          <a:p>
            <a:endParaRPr lang="az-Latn-AZ"/>
          </a:p>
        </p:txBody>
      </p:sp>
      <p:sp>
        <p:nvSpPr>
          <p:cNvPr id="6" name="Slide Number Placeholder 5">
            <a:extLst>
              <a:ext uri="{FF2B5EF4-FFF2-40B4-BE49-F238E27FC236}">
                <a16:creationId xmlns:a16="http://schemas.microsoft.com/office/drawing/2014/main" id="{7F3936AA-69B5-D169-076D-69EF17A4227F}"/>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3755002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F97CF8-D298-9D94-F73A-567B022B00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z-Latn-AZ"/>
          </a:p>
        </p:txBody>
      </p:sp>
      <p:sp>
        <p:nvSpPr>
          <p:cNvPr id="3" name="Vertical Text Placeholder 2">
            <a:extLst>
              <a:ext uri="{FF2B5EF4-FFF2-40B4-BE49-F238E27FC236}">
                <a16:creationId xmlns:a16="http://schemas.microsoft.com/office/drawing/2014/main" id="{2916B0F8-67EB-F22E-82A9-A3613CCACD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4" name="Date Placeholder 3">
            <a:extLst>
              <a:ext uri="{FF2B5EF4-FFF2-40B4-BE49-F238E27FC236}">
                <a16:creationId xmlns:a16="http://schemas.microsoft.com/office/drawing/2014/main" id="{484A69B1-6673-A5D0-37F2-FA57EA61E7B8}"/>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5" name="Footer Placeholder 4">
            <a:extLst>
              <a:ext uri="{FF2B5EF4-FFF2-40B4-BE49-F238E27FC236}">
                <a16:creationId xmlns:a16="http://schemas.microsoft.com/office/drawing/2014/main" id="{6600EC79-6ADB-6074-DB73-38E8BDF893DE}"/>
              </a:ext>
            </a:extLst>
          </p:cNvPr>
          <p:cNvSpPr>
            <a:spLocks noGrp="1"/>
          </p:cNvSpPr>
          <p:nvPr>
            <p:ph type="ftr" sz="quarter" idx="11"/>
          </p:nvPr>
        </p:nvSpPr>
        <p:spPr/>
        <p:txBody>
          <a:bodyPr/>
          <a:lstStyle/>
          <a:p>
            <a:endParaRPr lang="az-Latn-AZ"/>
          </a:p>
        </p:txBody>
      </p:sp>
      <p:sp>
        <p:nvSpPr>
          <p:cNvPr id="6" name="Slide Number Placeholder 5">
            <a:extLst>
              <a:ext uri="{FF2B5EF4-FFF2-40B4-BE49-F238E27FC236}">
                <a16:creationId xmlns:a16="http://schemas.microsoft.com/office/drawing/2014/main" id="{DF18403D-E49A-8AB0-EAD5-BD8B55DEB808}"/>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3231949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7EACC-EDB6-225C-82D2-04093FF40208}"/>
              </a:ext>
            </a:extLst>
          </p:cNvPr>
          <p:cNvSpPr>
            <a:spLocks noGrp="1"/>
          </p:cNvSpPr>
          <p:nvPr>
            <p:ph type="title"/>
          </p:nvPr>
        </p:nvSpPr>
        <p:spPr/>
        <p:txBody>
          <a:bodyPr/>
          <a:lstStyle/>
          <a:p>
            <a:r>
              <a:rPr lang="en-US"/>
              <a:t>Click to edit Master title style</a:t>
            </a:r>
            <a:endParaRPr lang="az-Latn-AZ"/>
          </a:p>
        </p:txBody>
      </p:sp>
      <p:sp>
        <p:nvSpPr>
          <p:cNvPr id="3" name="Content Placeholder 2">
            <a:extLst>
              <a:ext uri="{FF2B5EF4-FFF2-40B4-BE49-F238E27FC236}">
                <a16:creationId xmlns:a16="http://schemas.microsoft.com/office/drawing/2014/main" id="{767A444E-6EBE-47B3-1949-81905EDFD5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4" name="Date Placeholder 3">
            <a:extLst>
              <a:ext uri="{FF2B5EF4-FFF2-40B4-BE49-F238E27FC236}">
                <a16:creationId xmlns:a16="http://schemas.microsoft.com/office/drawing/2014/main" id="{B113855D-57B3-308E-38F4-3090E128F4A4}"/>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5" name="Footer Placeholder 4">
            <a:extLst>
              <a:ext uri="{FF2B5EF4-FFF2-40B4-BE49-F238E27FC236}">
                <a16:creationId xmlns:a16="http://schemas.microsoft.com/office/drawing/2014/main" id="{375A3EAE-D59F-9A99-4270-2BEAC8C76227}"/>
              </a:ext>
            </a:extLst>
          </p:cNvPr>
          <p:cNvSpPr>
            <a:spLocks noGrp="1"/>
          </p:cNvSpPr>
          <p:nvPr>
            <p:ph type="ftr" sz="quarter" idx="11"/>
          </p:nvPr>
        </p:nvSpPr>
        <p:spPr/>
        <p:txBody>
          <a:bodyPr/>
          <a:lstStyle/>
          <a:p>
            <a:endParaRPr lang="az-Latn-AZ"/>
          </a:p>
        </p:txBody>
      </p:sp>
      <p:sp>
        <p:nvSpPr>
          <p:cNvPr id="6" name="Slide Number Placeholder 5">
            <a:extLst>
              <a:ext uri="{FF2B5EF4-FFF2-40B4-BE49-F238E27FC236}">
                <a16:creationId xmlns:a16="http://schemas.microsoft.com/office/drawing/2014/main" id="{B55AB61D-183F-2E58-85AE-8611E791B62E}"/>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4087275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FC526-64E1-269C-88F4-21B61F2849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z-Latn-AZ"/>
          </a:p>
        </p:txBody>
      </p:sp>
      <p:sp>
        <p:nvSpPr>
          <p:cNvPr id="3" name="Text Placeholder 2">
            <a:extLst>
              <a:ext uri="{FF2B5EF4-FFF2-40B4-BE49-F238E27FC236}">
                <a16:creationId xmlns:a16="http://schemas.microsoft.com/office/drawing/2014/main" id="{C663E0A4-187E-55D2-7F23-78352BEAE9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92A26A-0B05-5E5F-1159-C3151BE5D1A7}"/>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5" name="Footer Placeholder 4">
            <a:extLst>
              <a:ext uri="{FF2B5EF4-FFF2-40B4-BE49-F238E27FC236}">
                <a16:creationId xmlns:a16="http://schemas.microsoft.com/office/drawing/2014/main" id="{83DEF577-DF71-0A5A-4328-61EDFB9AC9D0}"/>
              </a:ext>
            </a:extLst>
          </p:cNvPr>
          <p:cNvSpPr>
            <a:spLocks noGrp="1"/>
          </p:cNvSpPr>
          <p:nvPr>
            <p:ph type="ftr" sz="quarter" idx="11"/>
          </p:nvPr>
        </p:nvSpPr>
        <p:spPr/>
        <p:txBody>
          <a:bodyPr/>
          <a:lstStyle/>
          <a:p>
            <a:endParaRPr lang="az-Latn-AZ"/>
          </a:p>
        </p:txBody>
      </p:sp>
      <p:sp>
        <p:nvSpPr>
          <p:cNvPr id="6" name="Slide Number Placeholder 5">
            <a:extLst>
              <a:ext uri="{FF2B5EF4-FFF2-40B4-BE49-F238E27FC236}">
                <a16:creationId xmlns:a16="http://schemas.microsoft.com/office/drawing/2014/main" id="{ED42EEC3-6070-2107-A0C1-EFD6CCF1288F}"/>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1660927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B1E15-203B-66C2-D60B-4A946DA7792A}"/>
              </a:ext>
            </a:extLst>
          </p:cNvPr>
          <p:cNvSpPr>
            <a:spLocks noGrp="1"/>
          </p:cNvSpPr>
          <p:nvPr>
            <p:ph type="title"/>
          </p:nvPr>
        </p:nvSpPr>
        <p:spPr/>
        <p:txBody>
          <a:bodyPr/>
          <a:lstStyle/>
          <a:p>
            <a:r>
              <a:rPr lang="en-US"/>
              <a:t>Click to edit Master title style</a:t>
            </a:r>
            <a:endParaRPr lang="az-Latn-AZ"/>
          </a:p>
        </p:txBody>
      </p:sp>
      <p:sp>
        <p:nvSpPr>
          <p:cNvPr id="3" name="Content Placeholder 2">
            <a:extLst>
              <a:ext uri="{FF2B5EF4-FFF2-40B4-BE49-F238E27FC236}">
                <a16:creationId xmlns:a16="http://schemas.microsoft.com/office/drawing/2014/main" id="{33159029-4C72-2007-6340-61DCC9A38F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4" name="Content Placeholder 3">
            <a:extLst>
              <a:ext uri="{FF2B5EF4-FFF2-40B4-BE49-F238E27FC236}">
                <a16:creationId xmlns:a16="http://schemas.microsoft.com/office/drawing/2014/main" id="{04D44B97-4DC4-3084-9D2F-B85032C011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5" name="Date Placeholder 4">
            <a:extLst>
              <a:ext uri="{FF2B5EF4-FFF2-40B4-BE49-F238E27FC236}">
                <a16:creationId xmlns:a16="http://schemas.microsoft.com/office/drawing/2014/main" id="{581554D8-2D02-8485-5105-E5F655DE0314}"/>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6" name="Footer Placeholder 5">
            <a:extLst>
              <a:ext uri="{FF2B5EF4-FFF2-40B4-BE49-F238E27FC236}">
                <a16:creationId xmlns:a16="http://schemas.microsoft.com/office/drawing/2014/main" id="{BF7C6117-4DBE-E7C6-398A-A99F35B0CBD0}"/>
              </a:ext>
            </a:extLst>
          </p:cNvPr>
          <p:cNvSpPr>
            <a:spLocks noGrp="1"/>
          </p:cNvSpPr>
          <p:nvPr>
            <p:ph type="ftr" sz="quarter" idx="11"/>
          </p:nvPr>
        </p:nvSpPr>
        <p:spPr/>
        <p:txBody>
          <a:bodyPr/>
          <a:lstStyle/>
          <a:p>
            <a:endParaRPr lang="az-Latn-AZ"/>
          </a:p>
        </p:txBody>
      </p:sp>
      <p:sp>
        <p:nvSpPr>
          <p:cNvPr id="7" name="Slide Number Placeholder 6">
            <a:extLst>
              <a:ext uri="{FF2B5EF4-FFF2-40B4-BE49-F238E27FC236}">
                <a16:creationId xmlns:a16="http://schemas.microsoft.com/office/drawing/2014/main" id="{9B774F71-AFF8-334A-95A7-D5DC1AA7C1AA}"/>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128107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06587-93FB-A188-5732-3D6B39BECEA6}"/>
              </a:ext>
            </a:extLst>
          </p:cNvPr>
          <p:cNvSpPr>
            <a:spLocks noGrp="1"/>
          </p:cNvSpPr>
          <p:nvPr>
            <p:ph type="title"/>
          </p:nvPr>
        </p:nvSpPr>
        <p:spPr>
          <a:xfrm>
            <a:off x="839788" y="365125"/>
            <a:ext cx="10515600" cy="1325563"/>
          </a:xfrm>
        </p:spPr>
        <p:txBody>
          <a:bodyPr/>
          <a:lstStyle/>
          <a:p>
            <a:r>
              <a:rPr lang="en-US"/>
              <a:t>Click to edit Master title style</a:t>
            </a:r>
            <a:endParaRPr lang="az-Latn-AZ"/>
          </a:p>
        </p:txBody>
      </p:sp>
      <p:sp>
        <p:nvSpPr>
          <p:cNvPr id="3" name="Text Placeholder 2">
            <a:extLst>
              <a:ext uri="{FF2B5EF4-FFF2-40B4-BE49-F238E27FC236}">
                <a16:creationId xmlns:a16="http://schemas.microsoft.com/office/drawing/2014/main" id="{CBC842E8-DF38-71DD-287E-D392647085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FC18B4-C869-08D4-015E-19F8C7D768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5" name="Text Placeholder 4">
            <a:extLst>
              <a:ext uri="{FF2B5EF4-FFF2-40B4-BE49-F238E27FC236}">
                <a16:creationId xmlns:a16="http://schemas.microsoft.com/office/drawing/2014/main" id="{615C0272-24E6-B6BC-A911-C2653C5046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52BD61-4E14-A7B5-1EB2-55534FEEC9C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7" name="Date Placeholder 6">
            <a:extLst>
              <a:ext uri="{FF2B5EF4-FFF2-40B4-BE49-F238E27FC236}">
                <a16:creationId xmlns:a16="http://schemas.microsoft.com/office/drawing/2014/main" id="{5F8CA450-D129-4B0B-64FA-59EFBE631D0F}"/>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8" name="Footer Placeholder 7">
            <a:extLst>
              <a:ext uri="{FF2B5EF4-FFF2-40B4-BE49-F238E27FC236}">
                <a16:creationId xmlns:a16="http://schemas.microsoft.com/office/drawing/2014/main" id="{C53197C2-5A87-B697-88A3-D54B7750B1BF}"/>
              </a:ext>
            </a:extLst>
          </p:cNvPr>
          <p:cNvSpPr>
            <a:spLocks noGrp="1"/>
          </p:cNvSpPr>
          <p:nvPr>
            <p:ph type="ftr" sz="quarter" idx="11"/>
          </p:nvPr>
        </p:nvSpPr>
        <p:spPr/>
        <p:txBody>
          <a:bodyPr/>
          <a:lstStyle/>
          <a:p>
            <a:endParaRPr lang="az-Latn-AZ"/>
          </a:p>
        </p:txBody>
      </p:sp>
      <p:sp>
        <p:nvSpPr>
          <p:cNvPr id="9" name="Slide Number Placeholder 8">
            <a:extLst>
              <a:ext uri="{FF2B5EF4-FFF2-40B4-BE49-F238E27FC236}">
                <a16:creationId xmlns:a16="http://schemas.microsoft.com/office/drawing/2014/main" id="{67E6BC73-995D-F4B8-402D-EECBE83532D6}"/>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887999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D8F15-E8F0-0E09-8B6B-E2CE3B2B8740}"/>
              </a:ext>
            </a:extLst>
          </p:cNvPr>
          <p:cNvSpPr>
            <a:spLocks noGrp="1"/>
          </p:cNvSpPr>
          <p:nvPr>
            <p:ph type="title"/>
          </p:nvPr>
        </p:nvSpPr>
        <p:spPr/>
        <p:txBody>
          <a:bodyPr/>
          <a:lstStyle/>
          <a:p>
            <a:r>
              <a:rPr lang="en-US"/>
              <a:t>Click to edit Master title style</a:t>
            </a:r>
            <a:endParaRPr lang="az-Latn-AZ"/>
          </a:p>
        </p:txBody>
      </p:sp>
      <p:sp>
        <p:nvSpPr>
          <p:cNvPr id="3" name="Date Placeholder 2">
            <a:extLst>
              <a:ext uri="{FF2B5EF4-FFF2-40B4-BE49-F238E27FC236}">
                <a16:creationId xmlns:a16="http://schemas.microsoft.com/office/drawing/2014/main" id="{5C838C0B-7AD7-3BE4-965E-5177629D13A2}"/>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4" name="Footer Placeholder 3">
            <a:extLst>
              <a:ext uri="{FF2B5EF4-FFF2-40B4-BE49-F238E27FC236}">
                <a16:creationId xmlns:a16="http://schemas.microsoft.com/office/drawing/2014/main" id="{1CA34CE9-E9A7-5C9E-4E38-BF9F950D6966}"/>
              </a:ext>
            </a:extLst>
          </p:cNvPr>
          <p:cNvSpPr>
            <a:spLocks noGrp="1"/>
          </p:cNvSpPr>
          <p:nvPr>
            <p:ph type="ftr" sz="quarter" idx="11"/>
          </p:nvPr>
        </p:nvSpPr>
        <p:spPr/>
        <p:txBody>
          <a:bodyPr/>
          <a:lstStyle/>
          <a:p>
            <a:endParaRPr lang="az-Latn-AZ"/>
          </a:p>
        </p:txBody>
      </p:sp>
      <p:sp>
        <p:nvSpPr>
          <p:cNvPr id="5" name="Slide Number Placeholder 4">
            <a:extLst>
              <a:ext uri="{FF2B5EF4-FFF2-40B4-BE49-F238E27FC236}">
                <a16:creationId xmlns:a16="http://schemas.microsoft.com/office/drawing/2014/main" id="{6D38757B-523C-A89D-1ADE-31CB165E9B5B}"/>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1620351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4849C4-546F-5BC1-3EE6-90A05336F160}"/>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3" name="Footer Placeholder 2">
            <a:extLst>
              <a:ext uri="{FF2B5EF4-FFF2-40B4-BE49-F238E27FC236}">
                <a16:creationId xmlns:a16="http://schemas.microsoft.com/office/drawing/2014/main" id="{25CA3919-8F1C-6127-988B-BB2B74E9A7CF}"/>
              </a:ext>
            </a:extLst>
          </p:cNvPr>
          <p:cNvSpPr>
            <a:spLocks noGrp="1"/>
          </p:cNvSpPr>
          <p:nvPr>
            <p:ph type="ftr" sz="quarter" idx="11"/>
          </p:nvPr>
        </p:nvSpPr>
        <p:spPr/>
        <p:txBody>
          <a:bodyPr/>
          <a:lstStyle/>
          <a:p>
            <a:endParaRPr lang="az-Latn-AZ"/>
          </a:p>
        </p:txBody>
      </p:sp>
      <p:sp>
        <p:nvSpPr>
          <p:cNvPr id="4" name="Slide Number Placeholder 3">
            <a:extLst>
              <a:ext uri="{FF2B5EF4-FFF2-40B4-BE49-F238E27FC236}">
                <a16:creationId xmlns:a16="http://schemas.microsoft.com/office/drawing/2014/main" id="{C088CEEB-03BC-AB36-C966-9AB749E397ED}"/>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738720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29174-6CA4-52A9-82C7-4E834EA8D7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z-Latn-AZ"/>
          </a:p>
        </p:txBody>
      </p:sp>
      <p:sp>
        <p:nvSpPr>
          <p:cNvPr id="3" name="Content Placeholder 2">
            <a:extLst>
              <a:ext uri="{FF2B5EF4-FFF2-40B4-BE49-F238E27FC236}">
                <a16:creationId xmlns:a16="http://schemas.microsoft.com/office/drawing/2014/main" id="{523F7460-18BB-69BC-EFF0-A65946F0FA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4" name="Text Placeholder 3">
            <a:extLst>
              <a:ext uri="{FF2B5EF4-FFF2-40B4-BE49-F238E27FC236}">
                <a16:creationId xmlns:a16="http://schemas.microsoft.com/office/drawing/2014/main" id="{DFA98744-149D-A902-880E-19474A5BF9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C5D0C4-061E-79A1-1F4B-6ED9C1EBE0F2}"/>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6" name="Footer Placeholder 5">
            <a:extLst>
              <a:ext uri="{FF2B5EF4-FFF2-40B4-BE49-F238E27FC236}">
                <a16:creationId xmlns:a16="http://schemas.microsoft.com/office/drawing/2014/main" id="{DA9C05B5-07F3-840E-CAFF-DE6A7CE39F56}"/>
              </a:ext>
            </a:extLst>
          </p:cNvPr>
          <p:cNvSpPr>
            <a:spLocks noGrp="1"/>
          </p:cNvSpPr>
          <p:nvPr>
            <p:ph type="ftr" sz="quarter" idx="11"/>
          </p:nvPr>
        </p:nvSpPr>
        <p:spPr/>
        <p:txBody>
          <a:bodyPr/>
          <a:lstStyle/>
          <a:p>
            <a:endParaRPr lang="az-Latn-AZ"/>
          </a:p>
        </p:txBody>
      </p:sp>
      <p:sp>
        <p:nvSpPr>
          <p:cNvPr id="7" name="Slide Number Placeholder 6">
            <a:extLst>
              <a:ext uri="{FF2B5EF4-FFF2-40B4-BE49-F238E27FC236}">
                <a16:creationId xmlns:a16="http://schemas.microsoft.com/office/drawing/2014/main" id="{A633BF46-84D7-7B8C-C892-33B3BF53CD4E}"/>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517337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CC89A-09ED-BC94-545B-7A56E30792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z-Latn-AZ"/>
          </a:p>
        </p:txBody>
      </p:sp>
      <p:sp>
        <p:nvSpPr>
          <p:cNvPr id="3" name="Picture Placeholder 2">
            <a:extLst>
              <a:ext uri="{FF2B5EF4-FFF2-40B4-BE49-F238E27FC236}">
                <a16:creationId xmlns:a16="http://schemas.microsoft.com/office/drawing/2014/main" id="{F0F6908B-5A20-5AAD-23BA-6302D287B9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z-Latn-AZ"/>
          </a:p>
        </p:txBody>
      </p:sp>
      <p:sp>
        <p:nvSpPr>
          <p:cNvPr id="4" name="Text Placeholder 3">
            <a:extLst>
              <a:ext uri="{FF2B5EF4-FFF2-40B4-BE49-F238E27FC236}">
                <a16:creationId xmlns:a16="http://schemas.microsoft.com/office/drawing/2014/main" id="{A594CA37-C97E-9A39-A6B2-E1710A2C6B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24441D-A81B-EF24-FE1B-E0D84BFAF05C}"/>
              </a:ext>
            </a:extLst>
          </p:cNvPr>
          <p:cNvSpPr>
            <a:spLocks noGrp="1"/>
          </p:cNvSpPr>
          <p:nvPr>
            <p:ph type="dt" sz="half" idx="10"/>
          </p:nvPr>
        </p:nvSpPr>
        <p:spPr/>
        <p:txBody>
          <a:bodyPr/>
          <a:lstStyle/>
          <a:p>
            <a:fld id="{AEADFB42-8899-45CA-AE8F-29243EB3EC42}" type="datetimeFigureOut">
              <a:rPr lang="az-Latn-AZ" smtClean="0"/>
              <a:t>19.06.2023</a:t>
            </a:fld>
            <a:endParaRPr lang="az-Latn-AZ"/>
          </a:p>
        </p:txBody>
      </p:sp>
      <p:sp>
        <p:nvSpPr>
          <p:cNvPr id="6" name="Footer Placeholder 5">
            <a:extLst>
              <a:ext uri="{FF2B5EF4-FFF2-40B4-BE49-F238E27FC236}">
                <a16:creationId xmlns:a16="http://schemas.microsoft.com/office/drawing/2014/main" id="{90A350A4-4CB7-4E90-9ECA-E7EA1A64AFEF}"/>
              </a:ext>
            </a:extLst>
          </p:cNvPr>
          <p:cNvSpPr>
            <a:spLocks noGrp="1"/>
          </p:cNvSpPr>
          <p:nvPr>
            <p:ph type="ftr" sz="quarter" idx="11"/>
          </p:nvPr>
        </p:nvSpPr>
        <p:spPr/>
        <p:txBody>
          <a:bodyPr/>
          <a:lstStyle/>
          <a:p>
            <a:endParaRPr lang="az-Latn-AZ"/>
          </a:p>
        </p:txBody>
      </p:sp>
      <p:sp>
        <p:nvSpPr>
          <p:cNvPr id="7" name="Slide Number Placeholder 6">
            <a:extLst>
              <a:ext uri="{FF2B5EF4-FFF2-40B4-BE49-F238E27FC236}">
                <a16:creationId xmlns:a16="http://schemas.microsoft.com/office/drawing/2014/main" id="{83392A7D-6626-6343-648D-32D9489C4EBE}"/>
              </a:ext>
            </a:extLst>
          </p:cNvPr>
          <p:cNvSpPr>
            <a:spLocks noGrp="1"/>
          </p:cNvSpPr>
          <p:nvPr>
            <p:ph type="sldNum" sz="quarter" idx="12"/>
          </p:nvPr>
        </p:nvSpPr>
        <p:spPr/>
        <p:txBody>
          <a:bodyPr/>
          <a:lstStyle/>
          <a:p>
            <a:fld id="{DADD7A1D-8496-4A48-9A2A-A7E89DF3EA4F}" type="slidenum">
              <a:rPr lang="az-Latn-AZ" smtClean="0"/>
              <a:t>‹#›</a:t>
            </a:fld>
            <a:endParaRPr lang="az-Latn-AZ"/>
          </a:p>
        </p:txBody>
      </p:sp>
    </p:spTree>
    <p:extLst>
      <p:ext uri="{BB962C8B-B14F-4D97-AF65-F5344CB8AC3E}">
        <p14:creationId xmlns:p14="http://schemas.microsoft.com/office/powerpoint/2010/main" val="334330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71DABC-3090-39F8-D45A-3911475FAA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z-Latn-AZ"/>
          </a:p>
        </p:txBody>
      </p:sp>
      <p:sp>
        <p:nvSpPr>
          <p:cNvPr id="3" name="Text Placeholder 2">
            <a:extLst>
              <a:ext uri="{FF2B5EF4-FFF2-40B4-BE49-F238E27FC236}">
                <a16:creationId xmlns:a16="http://schemas.microsoft.com/office/drawing/2014/main" id="{03D145FE-09F7-9677-7FD8-C80E580DC2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z-Latn-AZ"/>
          </a:p>
        </p:txBody>
      </p:sp>
      <p:sp>
        <p:nvSpPr>
          <p:cNvPr id="4" name="Date Placeholder 3">
            <a:extLst>
              <a:ext uri="{FF2B5EF4-FFF2-40B4-BE49-F238E27FC236}">
                <a16:creationId xmlns:a16="http://schemas.microsoft.com/office/drawing/2014/main" id="{76D3C775-741B-8251-930C-4E007819FE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ADFB42-8899-45CA-AE8F-29243EB3EC42}" type="datetimeFigureOut">
              <a:rPr lang="az-Latn-AZ" smtClean="0"/>
              <a:t>19.06.2023</a:t>
            </a:fld>
            <a:endParaRPr lang="az-Latn-AZ"/>
          </a:p>
        </p:txBody>
      </p:sp>
      <p:sp>
        <p:nvSpPr>
          <p:cNvPr id="5" name="Footer Placeholder 4">
            <a:extLst>
              <a:ext uri="{FF2B5EF4-FFF2-40B4-BE49-F238E27FC236}">
                <a16:creationId xmlns:a16="http://schemas.microsoft.com/office/drawing/2014/main" id="{2521C4F6-7F3E-A88E-439D-436F6C883A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z-Latn-AZ"/>
          </a:p>
        </p:txBody>
      </p:sp>
      <p:sp>
        <p:nvSpPr>
          <p:cNvPr id="6" name="Slide Number Placeholder 5">
            <a:extLst>
              <a:ext uri="{FF2B5EF4-FFF2-40B4-BE49-F238E27FC236}">
                <a16:creationId xmlns:a16="http://schemas.microsoft.com/office/drawing/2014/main" id="{899879AD-28BA-EF3C-A2D2-7360D21B56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D7A1D-8496-4A48-9A2A-A7E89DF3EA4F}" type="slidenum">
              <a:rPr lang="az-Latn-AZ" smtClean="0"/>
              <a:t>‹#›</a:t>
            </a:fld>
            <a:endParaRPr lang="az-Latn-AZ"/>
          </a:p>
        </p:txBody>
      </p:sp>
    </p:spTree>
    <p:extLst>
      <p:ext uri="{BB962C8B-B14F-4D97-AF65-F5344CB8AC3E}">
        <p14:creationId xmlns:p14="http://schemas.microsoft.com/office/powerpoint/2010/main" val="1295969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z-Latn-A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3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www.cisco.com/"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ict.az/uploads/konfrans/2_konfrans/42.pdf"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2F4BD-AF5A-098C-211E-412B20A63A50}"/>
              </a:ext>
            </a:extLst>
          </p:cNvPr>
          <p:cNvSpPr>
            <a:spLocks noGrp="1"/>
          </p:cNvSpPr>
          <p:nvPr>
            <p:ph type="ctrTitle"/>
          </p:nvPr>
        </p:nvSpPr>
        <p:spPr>
          <a:xfrm>
            <a:off x="0" y="539645"/>
            <a:ext cx="12192000" cy="736783"/>
          </a:xfrm>
        </p:spPr>
        <p:txBody>
          <a:bodyPr>
            <a:noAutofit/>
          </a:bodyPr>
          <a:lstStyle/>
          <a:p>
            <a:r>
              <a:rPr lang="az-Latn-AZ" sz="3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AZƏRBAYCAN RESPUBLİKASI ELM VƏ TƏHSİL NAZİRLİYİ</a:t>
            </a:r>
            <a:endParaRPr lang="az-Latn-AZ" sz="3000" dirty="0"/>
          </a:p>
        </p:txBody>
      </p:sp>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1981965" y="2601119"/>
            <a:ext cx="9144000" cy="3717236"/>
          </a:xfrm>
        </p:spPr>
        <p:txBody>
          <a:bodyPr>
            <a:normAutofit fontScale="85000" lnSpcReduction="20000"/>
          </a:bodyPr>
          <a:lstStyle/>
          <a:p>
            <a:pPr algn="r">
              <a:lnSpc>
                <a:spcPct val="115000"/>
              </a:lnSpc>
              <a:spcAft>
                <a:spcPts val="800"/>
              </a:spcAft>
            </a:pPr>
            <a:r>
              <a:rPr lang="en-US" sz="2800" dirty="0">
                <a:latin typeface="Times New Roman" panose="02020603050405020304" pitchFamily="18" charset="0"/>
                <a:cs typeface="Times New Roman" panose="02020603050405020304" pitchFamily="18" charset="0"/>
              </a:rPr>
              <a:t>Magistr: </a:t>
            </a:r>
            <a:r>
              <a:rPr lang="az-Latn-AZ" sz="2800" dirty="0">
                <a:latin typeface="Times New Roman" panose="02020603050405020304" pitchFamily="18" charset="0"/>
                <a:cs typeface="Times New Roman" panose="02020603050405020304" pitchFamily="18" charset="0"/>
              </a:rPr>
              <a:t>İ</a:t>
            </a:r>
            <a:r>
              <a:rPr lang="en-CA" sz="2800" dirty="0">
                <a:latin typeface="Times New Roman" panose="02020603050405020304" pitchFamily="18" charset="0"/>
                <a:cs typeface="Times New Roman" panose="02020603050405020304" pitchFamily="18" charset="0"/>
              </a:rPr>
              <a:t>brahimli Qo</a:t>
            </a:r>
            <a:r>
              <a:rPr lang="az-Latn-AZ" sz="2800" dirty="0">
                <a:latin typeface="Times New Roman" panose="02020603050405020304" pitchFamily="18" charset="0"/>
                <a:cs typeface="Times New Roman" panose="02020603050405020304" pitchFamily="18" charset="0"/>
              </a:rPr>
              <a:t>şqar Rövşən oğlu</a:t>
            </a:r>
          </a:p>
          <a:p>
            <a:pPr algn="r">
              <a:lnSpc>
                <a:spcPct val="115000"/>
              </a:lnSpc>
              <a:spcAft>
                <a:spcPts val="800"/>
              </a:spcAft>
            </a:pPr>
            <a:r>
              <a:rPr lang="az-Latn-AZ" sz="2800" dirty="0">
                <a:latin typeface="Times New Roman" panose="02020603050405020304" pitchFamily="18" charset="0"/>
                <a:cs typeface="Times New Roman" panose="02020603050405020304" pitchFamily="18" charset="0"/>
              </a:rPr>
              <a:t>Əmənov Elvin Malik oğlu</a:t>
            </a:r>
          </a:p>
          <a:p>
            <a:pPr algn="r">
              <a:lnSpc>
                <a:spcPct val="115000"/>
              </a:lnSpc>
              <a:spcAft>
                <a:spcPts val="800"/>
              </a:spcAft>
            </a:pPr>
            <a:r>
              <a:rPr lang="az-Latn-AZ" sz="2800" dirty="0">
                <a:latin typeface="Times New Roman" panose="02020603050405020304" pitchFamily="18" charset="0"/>
                <a:cs typeface="Times New Roman" panose="02020603050405020304" pitchFamily="18" charset="0"/>
              </a:rPr>
              <a:t>Umarov Səməd İslam oğlu</a:t>
            </a:r>
          </a:p>
          <a:p>
            <a:pPr algn="r"/>
            <a:r>
              <a:rPr lang="az-Latn-AZ" sz="2800" dirty="0">
                <a:latin typeface="Times New Roman" panose="02020603050405020304" pitchFamily="18" charset="0"/>
                <a:cs typeface="Times New Roman" panose="02020603050405020304" pitchFamily="18" charset="0"/>
              </a:rPr>
              <a:t>Elmi rəhbər: t.f.d, dos. Yusifov Fərhad</a:t>
            </a:r>
          </a:p>
          <a:p>
            <a:endParaRPr lang="az-Latn-AZ" sz="2800" dirty="0">
              <a:latin typeface="Times New Roman" panose="02020603050405020304" pitchFamily="18" charset="0"/>
              <a:cs typeface="Times New Roman" panose="02020603050405020304" pitchFamily="18" charset="0"/>
            </a:endParaRPr>
          </a:p>
          <a:p>
            <a:endParaRPr lang="az-Latn-AZ" sz="2800" dirty="0">
              <a:latin typeface="Times New Roman" panose="02020603050405020304" pitchFamily="18" charset="0"/>
              <a:cs typeface="Times New Roman" panose="02020603050405020304" pitchFamily="18" charset="0"/>
            </a:endParaRPr>
          </a:p>
          <a:p>
            <a:r>
              <a:rPr lang="az-Latn-AZ" sz="2800" dirty="0">
                <a:latin typeface="Times New Roman" panose="02020603050405020304" pitchFamily="18" charset="0"/>
                <a:cs typeface="Times New Roman" panose="02020603050405020304" pitchFamily="18" charset="0"/>
              </a:rPr>
              <a:t>Magistr təqdiqat işi</a:t>
            </a:r>
          </a:p>
          <a:p>
            <a:r>
              <a:rPr lang="az-Latn-AZ" sz="2800" dirty="0">
                <a:latin typeface="Times New Roman" panose="02020603050405020304" pitchFamily="18" charset="0"/>
                <a:cs typeface="Times New Roman" panose="02020603050405020304" pitchFamily="18" charset="0"/>
              </a:rPr>
              <a:t>Şəbəkə trafikinin analizi sisteminin işlənməsi</a:t>
            </a:r>
          </a:p>
        </p:txBody>
      </p:sp>
      <p:sp>
        <p:nvSpPr>
          <p:cNvPr id="4" name="Title 1">
            <a:extLst>
              <a:ext uri="{FF2B5EF4-FFF2-40B4-BE49-F238E27FC236}">
                <a16:creationId xmlns:a16="http://schemas.microsoft.com/office/drawing/2014/main" id="{E9B9A2AF-04CC-8B2B-C002-68E891653663}"/>
              </a:ext>
            </a:extLst>
          </p:cNvPr>
          <p:cNvSpPr txBox="1">
            <a:spLocks/>
          </p:cNvSpPr>
          <p:nvPr/>
        </p:nvSpPr>
        <p:spPr>
          <a:xfrm>
            <a:off x="1524000" y="1276428"/>
            <a:ext cx="9144000" cy="73678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spcAft>
                <a:spcPts val="800"/>
              </a:spcAft>
            </a:pPr>
            <a:r>
              <a:rPr lang="az-Latn-AZ"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AZƏRBAYCAN TEXNİKİ UNİVERSİTETİ</a:t>
            </a:r>
            <a:endParaRPr lang="az-Latn-AZ"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03718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9CB3273-BA84-6832-F7E1-3818067CB384}"/>
              </a:ext>
            </a:extLst>
          </p:cNvPr>
          <p:cNvGraphicFramePr>
            <a:graphicFrameLocks noGrp="1"/>
          </p:cNvGraphicFramePr>
          <p:nvPr/>
        </p:nvGraphicFramePr>
        <p:xfrm>
          <a:off x="1816714" y="2462500"/>
          <a:ext cx="8692663" cy="3971319"/>
        </p:xfrm>
        <a:graphic>
          <a:graphicData uri="http://schemas.openxmlformats.org/drawingml/2006/table">
            <a:tbl>
              <a:tblPr firstRow="1" firstCol="1" bandRow="1">
                <a:tableStyleId>{F2DE63D5-997A-4646-A377-4702673A728D}</a:tableStyleId>
              </a:tblPr>
              <a:tblGrid>
                <a:gridCol w="3428700">
                  <a:extLst>
                    <a:ext uri="{9D8B030D-6E8A-4147-A177-3AD203B41FA5}">
                      <a16:colId xmlns:a16="http://schemas.microsoft.com/office/drawing/2014/main" val="3719458152"/>
                    </a:ext>
                  </a:extLst>
                </a:gridCol>
                <a:gridCol w="5263963">
                  <a:extLst>
                    <a:ext uri="{9D8B030D-6E8A-4147-A177-3AD203B41FA5}">
                      <a16:colId xmlns:a16="http://schemas.microsoft.com/office/drawing/2014/main" val="1925007932"/>
                    </a:ext>
                  </a:extLst>
                </a:gridCol>
              </a:tblGrid>
              <a:tr h="484522">
                <a:tc>
                  <a:txBody>
                    <a:bodyPr/>
                    <a:lstStyle/>
                    <a:p>
                      <a:pPr algn="just">
                        <a:lnSpc>
                          <a:spcPct val="150000"/>
                        </a:lnSpc>
                        <a:spcAft>
                          <a:spcPts val="800"/>
                        </a:spcAft>
                      </a:pPr>
                      <a:r>
                        <a:rPr lang="az-Latn-AZ" sz="1800" kern="100" dirty="0">
                          <a:effectLst/>
                        </a:rPr>
                        <a:t>Şəbəkə göstəriciləri</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800"/>
                        </a:spcAft>
                      </a:pPr>
                      <a:r>
                        <a:rPr lang="az-Latn-AZ" sz="1800" kern="100" dirty="0">
                          <a:effectLst/>
                        </a:rPr>
                        <a:t>Xarakteristikası</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4998"/>
                  </a:ext>
                </a:extLst>
              </a:tr>
              <a:tr h="1024900">
                <a:tc>
                  <a:txBody>
                    <a:bodyPr/>
                    <a:lstStyle/>
                    <a:p>
                      <a:pPr>
                        <a:lnSpc>
                          <a:spcPct val="150000"/>
                        </a:lnSpc>
                        <a:spcAft>
                          <a:spcPts val="800"/>
                        </a:spcAft>
                      </a:pPr>
                      <a:r>
                        <a:rPr lang="az-Latn-AZ" sz="1800" kern="100">
                          <a:effectLst/>
                        </a:rPr>
                        <a:t>Əlaqə kanallarının uyğunluğu</a:t>
                      </a:r>
                      <a:endParaRPr lang="az-Latn-AZ" sz="18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800"/>
                        </a:spcAft>
                      </a:pPr>
                      <a:r>
                        <a:rPr lang="az-Latn-AZ" sz="1800" kern="100" dirty="0">
                          <a:effectLst/>
                        </a:rPr>
                        <a:t>Şəbəkə əlaqələrinin faktiki müddəti və şəbəkədəki istifadəçilərin mövcudluğu</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619202"/>
                  </a:ext>
                </a:extLst>
              </a:tr>
              <a:tr h="1024900">
                <a:tc>
                  <a:txBody>
                    <a:bodyPr/>
                    <a:lstStyle/>
                    <a:p>
                      <a:pPr>
                        <a:lnSpc>
                          <a:spcPct val="150000"/>
                        </a:lnSpc>
                        <a:spcAft>
                          <a:spcPts val="800"/>
                        </a:spcAft>
                      </a:pPr>
                      <a:r>
                        <a:rPr lang="az-Latn-AZ" sz="1800" kern="100" dirty="0">
                          <a:effectLst/>
                        </a:rPr>
                        <a:t>Qovşaqların uyğunluğu</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800"/>
                        </a:spcAft>
                      </a:pPr>
                      <a:r>
                        <a:rPr lang="az-Latn-AZ" sz="1800" kern="100" dirty="0">
                          <a:effectLst/>
                        </a:rPr>
                        <a:t>Səhv olmadan hostlardan istifadə edən istifadəçilərin faktiki müddəti</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9332633"/>
                  </a:ext>
                </a:extLst>
              </a:tr>
              <a:tr h="484522">
                <a:tc>
                  <a:txBody>
                    <a:bodyPr/>
                    <a:lstStyle/>
                    <a:p>
                      <a:pPr algn="just">
                        <a:lnSpc>
                          <a:spcPct val="150000"/>
                        </a:lnSpc>
                        <a:spcAft>
                          <a:spcPts val="800"/>
                        </a:spcAft>
                      </a:pPr>
                      <a:r>
                        <a:rPr lang="az-Latn-AZ" sz="1800" kern="100" dirty="0">
                          <a:effectLst/>
                        </a:rPr>
                        <a:t>Təcridetmə əmsalı</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Aft>
                          <a:spcPts val="800"/>
                        </a:spcAft>
                      </a:pPr>
                      <a:r>
                        <a:rPr lang="az-Latn-AZ" sz="1800" kern="100" dirty="0">
                          <a:effectLst/>
                        </a:rPr>
                        <a:t>Şəbəkəyə giriş əldə edə bilməyən istifadəçilərin sayı</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612646"/>
                  </a:ext>
                </a:extLst>
              </a:tr>
              <a:tr h="952475">
                <a:tc>
                  <a:txBody>
                    <a:bodyPr/>
                    <a:lstStyle/>
                    <a:p>
                      <a:pPr algn="just">
                        <a:lnSpc>
                          <a:spcPct val="150000"/>
                        </a:lnSpc>
                        <a:spcAft>
                          <a:spcPts val="800"/>
                        </a:spcAft>
                      </a:pPr>
                      <a:r>
                        <a:rPr lang="az-Latn-AZ" sz="1800" kern="100" dirty="0">
                          <a:effectLst/>
                        </a:rPr>
                        <a:t>Cavab müddəti</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Aft>
                          <a:spcPts val="800"/>
                        </a:spcAft>
                      </a:pPr>
                      <a:r>
                        <a:rPr lang="az-Latn-AZ" sz="1800" kern="100" dirty="0">
                          <a:effectLst/>
                        </a:rPr>
                        <a:t>Siqnalın göndərilmə və cavabın qəbul edilmə müddəti</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0969507"/>
                  </a:ext>
                </a:extLst>
              </a:tr>
            </a:tbl>
          </a:graphicData>
        </a:graphic>
      </p:graphicFrame>
      <p:sp>
        <p:nvSpPr>
          <p:cNvPr id="6" name="Subtitle 2">
            <a:extLst>
              <a:ext uri="{FF2B5EF4-FFF2-40B4-BE49-F238E27FC236}">
                <a16:creationId xmlns:a16="http://schemas.microsoft.com/office/drawing/2014/main" id="{98CD31D7-8B39-785C-4174-430D573D007F}"/>
              </a:ext>
            </a:extLst>
          </p:cNvPr>
          <p:cNvSpPr>
            <a:spLocks noGrp="1"/>
          </p:cNvSpPr>
          <p:nvPr>
            <p:ph type="subTitle" idx="1"/>
          </p:nvPr>
        </p:nvSpPr>
        <p:spPr>
          <a:xfrm>
            <a:off x="382910" y="424181"/>
            <a:ext cx="11560273" cy="2151068"/>
          </a:xfrm>
        </p:spPr>
        <p:txBody>
          <a:bodyPr>
            <a:normAutofit fontScale="85000" lnSpcReduction="10000"/>
          </a:bodyPr>
          <a:lstStyle/>
          <a:p>
            <a:pPr algn="just">
              <a:lnSpc>
                <a:spcPct val="150000"/>
              </a:lnSpc>
              <a:spcAft>
                <a:spcPts val="800"/>
              </a:spcAft>
            </a:pPr>
            <a:r>
              <a:rPr lang="az-Latn-AZ"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Kompüter şəbəkəsində, qiymətləndirilməsi vacib olan çoxlu sayda parametrlər vardır. Bununla birlikdə, bu şəbəkənin iqtisadi səmərəliliyi və vacibliyidə nəzərə alınmalıdır. Şəbəkə göstəriciləri, şəbəkənin xüsusiyyətlərini təyin edən bir neçə qiymətləndiril</a:t>
            </a:r>
            <a:r>
              <a:rPr lang="en-C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az-Latn-AZ"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miş şəbəkə məlumatları toplusudur. </a:t>
            </a:r>
            <a:r>
              <a:rPr lang="az-Latn-AZ" sz="2000" dirty="0">
                <a:solidFill>
                  <a:srgbClr val="000000"/>
                </a:solidFill>
                <a:effectLst/>
                <a:latin typeface="Times New Roman" panose="02020603050405020304" pitchFamily="18" charset="0"/>
                <a:ea typeface="Calibri" panose="020F0502020204030204" pitchFamily="34" charset="0"/>
              </a:rPr>
              <a:t>(Cədvəl 1-də şəbəkə göstəricilərinin bir neçə nümunəsi göstərilmişdir.)</a:t>
            </a:r>
            <a:endParaRPr lang="en-CA" sz="2000" dirty="0">
              <a:solidFill>
                <a:srgbClr val="000000"/>
              </a:solidFill>
              <a:effectLst/>
              <a:latin typeface="Times New Roman" panose="02020603050405020304" pitchFamily="18" charset="0"/>
              <a:ea typeface="Calibri" panose="020F0502020204030204" pitchFamily="34" charset="0"/>
            </a:endParaRPr>
          </a:p>
          <a:p>
            <a:pPr algn="r">
              <a:lnSpc>
                <a:spcPct val="150000"/>
              </a:lnSpc>
              <a:spcAft>
                <a:spcPts val="800"/>
              </a:spcAft>
            </a:pPr>
            <a:r>
              <a:rPr lang="az-Latn-AZ"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Cədvəl 1. Şəbəkə göstəricilərinin siyahısı</a:t>
            </a:r>
            <a:endParaRPr lang="az-Latn-AZ"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24364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5732467"/>
            <a:ext cx="11457482" cy="824458"/>
          </a:xfrm>
        </p:spPr>
        <p:txBody>
          <a:bodyPr>
            <a:normAutofit/>
          </a:bodyPr>
          <a:lstStyle/>
          <a:p>
            <a:pPr algn="ctr">
              <a:lnSpc>
                <a:spcPct val="150000"/>
              </a:lnSpc>
              <a:spcAft>
                <a:spcPts val="800"/>
              </a:spcAft>
            </a:pPr>
            <a:r>
              <a:rPr lang="az-Latn-AZ"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1.1. Serveri kommutatorun monitorinq portuna qoşulma sxemi</a:t>
            </a:r>
            <a:endParaRPr lang="az-Latn-AZ"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901EBB05-43E6-823A-4D69-95C8151AE6C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82465" y="1099045"/>
            <a:ext cx="7827069" cy="4404839"/>
          </a:xfrm>
          <a:prstGeom prst="rect">
            <a:avLst/>
          </a:prstGeom>
          <a:noFill/>
          <a:ln>
            <a:noFill/>
          </a:ln>
        </p:spPr>
      </p:pic>
      <p:sp>
        <p:nvSpPr>
          <p:cNvPr id="5" name="TextBox 4">
            <a:extLst>
              <a:ext uri="{FF2B5EF4-FFF2-40B4-BE49-F238E27FC236}">
                <a16:creationId xmlns:a16="http://schemas.microsoft.com/office/drawing/2014/main" id="{8F2DB752-357A-8DC3-F036-BF7B1E96B312}"/>
              </a:ext>
            </a:extLst>
          </p:cNvPr>
          <p:cNvSpPr txBox="1"/>
          <p:nvPr/>
        </p:nvSpPr>
        <p:spPr>
          <a:xfrm>
            <a:off x="517975" y="195671"/>
            <a:ext cx="11156047" cy="478849"/>
          </a:xfrm>
          <a:prstGeom prst="rect">
            <a:avLst/>
          </a:prstGeom>
          <a:noFill/>
        </p:spPr>
        <p:txBody>
          <a:bodyPr wrap="square">
            <a:spAutoFit/>
          </a:bodyPr>
          <a:lstStyle/>
          <a:p>
            <a:pPr algn="just">
              <a:lnSpc>
                <a:spcPct val="16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Kompüter şəbəkəsini nəzarət etmək üçün, serveri adətən kommutatorun nəzarət portuna qoşulur (Şəkil 1.1).</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40937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572533" y="3429000"/>
            <a:ext cx="4120765" cy="2134279"/>
          </a:xfrm>
        </p:spPr>
        <p:txBody>
          <a:bodyPr>
            <a:normAutofit/>
          </a:bodyPr>
          <a:lstStyle/>
          <a:p>
            <a:pPr algn="ctr">
              <a:lnSpc>
                <a:spcPct val="150000"/>
              </a:lnSpc>
              <a:spcAft>
                <a:spcPts val="800"/>
              </a:spcAft>
            </a:pPr>
            <a:r>
              <a:rPr lang="az-Latn-AZ"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1.2. Monitorinq serverinin kompüter şəbəkəsi ilə İnternet arasında yerləşdirilməsi sxemi</a:t>
            </a:r>
            <a:endParaRPr lang="az-Latn-AZ"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9030AB36-A092-075D-4E4E-61223057729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51702" y="2143232"/>
            <a:ext cx="6956323" cy="4000007"/>
          </a:xfrm>
          <a:prstGeom prst="rect">
            <a:avLst/>
          </a:prstGeom>
          <a:noFill/>
          <a:ln>
            <a:noFill/>
          </a:ln>
        </p:spPr>
      </p:pic>
      <p:sp>
        <p:nvSpPr>
          <p:cNvPr id="5" name="TextBox 4">
            <a:extLst>
              <a:ext uri="{FF2B5EF4-FFF2-40B4-BE49-F238E27FC236}">
                <a16:creationId xmlns:a16="http://schemas.microsoft.com/office/drawing/2014/main" id="{E9A2913F-0A5E-F8AF-EFB5-F7E5977DFB94}"/>
              </a:ext>
            </a:extLst>
          </p:cNvPr>
          <p:cNvSpPr txBox="1"/>
          <p:nvPr/>
        </p:nvSpPr>
        <p:spPr>
          <a:xfrm>
            <a:off x="318923" y="87164"/>
            <a:ext cx="11554152" cy="1808444"/>
          </a:xfrm>
          <a:prstGeom prst="rect">
            <a:avLst/>
          </a:prstGeom>
          <a:noFill/>
        </p:spPr>
        <p:txBody>
          <a:bodyPr wrap="square">
            <a:spAutoFit/>
          </a:bodyPr>
          <a:lstStyle/>
          <a:p>
            <a:pPr algn="just">
              <a:lnSpc>
                <a:spcPct val="16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Əgər bir kompüter şəbəkəsi bir neçə kommutator istifadə edirsə, nəzarət serveri hər kommutatorun nəzarət portuna qoşul-malıdır. Bu halda, virtual kanal və ya real kabel vasitəsi ilə bağlantı qurulur. Əgər kommutatorların nəzarət portuna giriş yoxdursa, monitorinq serveri kompüter şəbəkəsinin internetə qoşulduğu nöqtədə quraşdırıla bilər. Bu halda, monitorinq serveri iki şəbəkə arasında ötürülən bütün trafiki izləyir (Şəkil 1.2).</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77757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314794"/>
            <a:ext cx="11457482" cy="1918740"/>
          </a:xfrm>
        </p:spPr>
        <p:txBody>
          <a:bodyPr>
            <a:normAutofit/>
          </a:bodyPr>
          <a:lstStyle/>
          <a:p>
            <a:pPr algn="just">
              <a:lnSpc>
                <a:spcPct val="15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Bu halda, xüsusi monitorinq serverlə bağlı problemlər şəbəkədə dayanmalara səbəb ola bilər. Həmçinin, xüsusi monitorinq serverinin imkanları tələb olunan şəbəkə ötürmə genişliyindən qısa gələrsə, “butulka boğazı” problemləri yarana bilər. Bu məsələni həll etmək üçün ən yaxşı yol, sadə bir habdan istifadə edərək xüsusi monitorinq serveri daxili şəbəkəyə qoşmaq-dır (Şəkil 1.3).</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83D1313F-9BFF-ABCB-6F79-FD7671A1315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23856" y="1800479"/>
            <a:ext cx="5544288" cy="3783358"/>
          </a:xfrm>
          <a:prstGeom prst="rect">
            <a:avLst/>
          </a:prstGeom>
          <a:noFill/>
          <a:ln>
            <a:noFill/>
          </a:ln>
        </p:spPr>
      </p:pic>
      <p:sp>
        <p:nvSpPr>
          <p:cNvPr id="4" name="Subtitle 2">
            <a:extLst>
              <a:ext uri="{FF2B5EF4-FFF2-40B4-BE49-F238E27FC236}">
                <a16:creationId xmlns:a16="http://schemas.microsoft.com/office/drawing/2014/main" id="{D1451FEE-1AEC-4394-F0C7-31146DF2FD3A}"/>
              </a:ext>
            </a:extLst>
          </p:cNvPr>
          <p:cNvSpPr txBox="1">
            <a:spLocks/>
          </p:cNvSpPr>
          <p:nvPr/>
        </p:nvSpPr>
        <p:spPr>
          <a:xfrm>
            <a:off x="367259" y="5696261"/>
            <a:ext cx="11457482" cy="8469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lnSpc>
                <a:spcPct val="150000"/>
              </a:lnSpc>
              <a:spcAft>
                <a:spcPts val="800"/>
              </a:spcAft>
            </a:pPr>
            <a:r>
              <a:rPr lang="az-Latn-AZ"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Şəkil 1.3. Monitorinq serverinin haba qoşulması sxemi</a:t>
            </a:r>
            <a:endParaRPr lang="az-Latn-AZ" sz="2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5700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9173DE8-D617-6955-8A79-40DB19C22F96}"/>
              </a:ext>
            </a:extLst>
          </p:cNvPr>
          <p:cNvSpPr>
            <a:spLocks noGrp="1"/>
          </p:cNvSpPr>
          <p:nvPr>
            <p:ph type="ctrTitle"/>
          </p:nvPr>
        </p:nvSpPr>
        <p:spPr>
          <a:xfrm>
            <a:off x="1421618" y="314794"/>
            <a:ext cx="10045704" cy="736781"/>
          </a:xfrm>
        </p:spPr>
        <p:txBody>
          <a:bodyPr>
            <a:noAutofit/>
          </a:bodyPr>
          <a:lstStyle/>
          <a:p>
            <a:pPr algn="l">
              <a:lnSpc>
                <a:spcPct val="150000"/>
              </a:lnSpc>
              <a:spcAft>
                <a:spcPts val="800"/>
              </a:spcAft>
            </a:pPr>
            <a:r>
              <a:rPr lang="az-Latn-AZ"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monitorinqi üsullar</a:t>
            </a:r>
            <a:endParaRPr lang="az-Latn-AZ" sz="2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le 7">
            <a:extLst>
              <a:ext uri="{FF2B5EF4-FFF2-40B4-BE49-F238E27FC236}">
                <a16:creationId xmlns:a16="http://schemas.microsoft.com/office/drawing/2014/main" id="{7E1F4908-89AB-2212-FFCC-3E67FDC14C28}"/>
              </a:ext>
            </a:extLst>
          </p:cNvPr>
          <p:cNvGraphicFramePr>
            <a:graphicFrameLocks noGrp="1"/>
          </p:cNvGraphicFramePr>
          <p:nvPr/>
        </p:nvGraphicFramePr>
        <p:xfrm>
          <a:off x="1514567" y="2015412"/>
          <a:ext cx="8808097" cy="3603226"/>
        </p:xfrm>
        <a:graphic>
          <a:graphicData uri="http://schemas.openxmlformats.org/drawingml/2006/table">
            <a:tbl>
              <a:tblPr firstRow="1" firstCol="1" bandRow="1">
                <a:tableStyleId>{F2DE63D5-997A-4646-A377-4702673A728D}</a:tableStyleId>
              </a:tblPr>
              <a:tblGrid>
                <a:gridCol w="2513356">
                  <a:extLst>
                    <a:ext uri="{9D8B030D-6E8A-4147-A177-3AD203B41FA5}">
                      <a16:colId xmlns:a16="http://schemas.microsoft.com/office/drawing/2014/main" val="1545253277"/>
                    </a:ext>
                  </a:extLst>
                </a:gridCol>
                <a:gridCol w="2238043">
                  <a:extLst>
                    <a:ext uri="{9D8B030D-6E8A-4147-A177-3AD203B41FA5}">
                      <a16:colId xmlns:a16="http://schemas.microsoft.com/office/drawing/2014/main" val="2028200144"/>
                    </a:ext>
                  </a:extLst>
                </a:gridCol>
                <a:gridCol w="4056698">
                  <a:extLst>
                    <a:ext uri="{9D8B030D-6E8A-4147-A177-3AD203B41FA5}">
                      <a16:colId xmlns:a16="http://schemas.microsoft.com/office/drawing/2014/main" val="888002050"/>
                    </a:ext>
                  </a:extLst>
                </a:gridCol>
              </a:tblGrid>
              <a:tr h="531845">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 </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Aktiv monitorinq</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Passiv monitorinq</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40351969"/>
                  </a:ext>
                </a:extLst>
              </a:tr>
              <a:tr h="430470">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Forması</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Çoxnöqtəli</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Bir və ya çoxnöqtəli</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27606720"/>
                  </a:ext>
                </a:extLst>
              </a:tr>
              <a:tr h="605228">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Verilənlərin həcmi</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Çoxnöqtəli</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Böyükdür</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05376270"/>
                  </a:ext>
                </a:extLst>
              </a:tr>
              <a:tr h="709127">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Yerinə yetirilməsi</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Əlavə trafik</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Proqram, proqram-aparat təminatı</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0991179"/>
                  </a:ext>
                </a:extLst>
              </a:tr>
              <a:tr h="896086">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Məqsədi</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Ləngimə, paketlərin itməsi, iş qabiliyyəti</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Səmərəlilik, trafikin parametrləri, meyllər və aşkarlama</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5457622"/>
                  </a:ext>
                </a:extLst>
              </a:tr>
              <a:tr h="430470">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CPU tələblər</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a:effectLst/>
                          <a:latin typeface="Times New Roman" panose="02020603050405020304" pitchFamily="18" charset="0"/>
                          <a:cs typeface="Times New Roman" panose="02020603050405020304" pitchFamily="18" charset="0"/>
                        </a:rPr>
                        <a:t>Orta aşağı</a:t>
                      </a:r>
                      <a:endParaRPr lang="az-Latn-AZ" sz="14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50000"/>
                        </a:lnSpc>
                        <a:spcAft>
                          <a:spcPts val="800"/>
                        </a:spcAft>
                      </a:pPr>
                      <a:r>
                        <a:rPr lang="az-Latn-AZ" sz="1800" kern="100" dirty="0">
                          <a:effectLst/>
                          <a:latin typeface="Times New Roman" panose="02020603050405020304" pitchFamily="18" charset="0"/>
                          <a:cs typeface="Times New Roman" panose="02020603050405020304" pitchFamily="18" charset="0"/>
                        </a:rPr>
                        <a:t>Yüksək</a:t>
                      </a:r>
                      <a:endParaRPr lang="az-Latn-AZ" sz="14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7723893"/>
                  </a:ext>
                </a:extLst>
              </a:tr>
            </a:tbl>
          </a:graphicData>
        </a:graphic>
      </p:graphicFrame>
      <p:sp>
        <p:nvSpPr>
          <p:cNvPr id="10" name="TextBox 9">
            <a:extLst>
              <a:ext uri="{FF2B5EF4-FFF2-40B4-BE49-F238E27FC236}">
                <a16:creationId xmlns:a16="http://schemas.microsoft.com/office/drawing/2014/main" id="{91422511-6857-E62A-F03A-4C369B29B2AA}"/>
              </a:ext>
            </a:extLst>
          </p:cNvPr>
          <p:cNvSpPr txBox="1"/>
          <p:nvPr/>
        </p:nvSpPr>
        <p:spPr>
          <a:xfrm>
            <a:off x="4495023" y="1281505"/>
            <a:ext cx="6097554" cy="463397"/>
          </a:xfrm>
          <a:prstGeom prst="rect">
            <a:avLst/>
          </a:prstGeom>
          <a:noFill/>
        </p:spPr>
        <p:txBody>
          <a:bodyPr wrap="square">
            <a:spAutoFit/>
          </a:bodyPr>
          <a:lstStyle/>
          <a:p>
            <a:pPr algn="r">
              <a:lnSpc>
                <a:spcPct val="15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Cədvəl </a:t>
            </a:r>
            <a:r>
              <a:rPr lang="en-CA"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Şəbəkə nəzarət metodlarının müqayisəsi</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20469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908035"/>
            <a:ext cx="11457482" cy="2376341"/>
          </a:xfrm>
        </p:spPr>
        <p:txBody>
          <a:bodyPr>
            <a:noAutofit/>
          </a:bodyPr>
          <a:lstStyle/>
          <a:p>
            <a:pPr algn="just">
              <a:lnSpc>
                <a:spcPct val="15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Aktiv şəbəkə monitorinqi - şəbəkəyə əlavə test paketlərinin yerləşdirilməsi nəticəsində toplanan məlumatların analizində əsaslanır. Bunlar əsasən ping (şəbəkələrlə əlaqəni yoxlamaq üçün kompüter proqramı), traceroute (şəbəkələrdəki məlu-matları izləyən yolun təyin edilməsi üçün kompüter vasitəsi), pathchar (şəbəkə çökməsi ehtimalı, gecikmələr və s. təyin etmək üçün kompüter proqramı), ICMP (Internet Control Message Protocol - Şəbəkələrarası Məlumat İdarəetmə Proto-kolu) əsaslanır.</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BE16B1C7-75E6-951F-CAAD-9A95477E8E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8419" y="3167743"/>
            <a:ext cx="5560674" cy="3039835"/>
          </a:xfrm>
          <a:prstGeom prst="rect">
            <a:avLst/>
          </a:prstGeom>
        </p:spPr>
      </p:pic>
    </p:spTree>
    <p:extLst>
      <p:ext uri="{BB962C8B-B14F-4D97-AF65-F5344CB8AC3E}">
        <p14:creationId xmlns:p14="http://schemas.microsoft.com/office/powerpoint/2010/main" val="504987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539644"/>
            <a:ext cx="11457482" cy="2399499"/>
          </a:xfrm>
        </p:spPr>
        <p:txBody>
          <a:bodyPr>
            <a:noAutofit/>
          </a:bodyPr>
          <a:lstStyle/>
          <a:p>
            <a:pPr algn="just">
              <a:lnSpc>
                <a:spcPct val="150000"/>
              </a:lnSpc>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Passiv şəbəkə monitorinqi aktiv şəbəkə trafikindən toplanmış məlumatların (loq-faylların) analizində əsaslanır. Bu əsasən polling (cihazların hazırlıq səviyyəsini sorğulama), event reporting (hadisələrin hesabatı), sniffing (şəbəkə trafikinə passiv eşidilmə), SNMP (Simple Network Management Protocol - Sadə Şəbəkə İdarəetmə Protokolu), RMON (Remote Network Monitoring - Kompyuter Şəbəkələrinin Monitorinq Protokolu), NetFlow (Şəbəkə trafikinin qeydiyyatı üçün nəzərdə tutulan şəbəkə protokolu) vasitəsilə həyata keçirilir.</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AB84D80-DFB0-F8A9-36B8-E256D9CBD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5632" y="2202024"/>
            <a:ext cx="3766335" cy="1967763"/>
          </a:xfrm>
          <a:prstGeom prst="rect">
            <a:avLst/>
          </a:prstGeom>
        </p:spPr>
      </p:pic>
      <p:pic>
        <p:nvPicPr>
          <p:cNvPr id="6" name="Picture 5">
            <a:extLst>
              <a:ext uri="{FF2B5EF4-FFF2-40B4-BE49-F238E27FC236}">
                <a16:creationId xmlns:a16="http://schemas.microsoft.com/office/drawing/2014/main" id="{B15AF449-F821-E5BE-3D09-666F932B1F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465" y="4326407"/>
            <a:ext cx="10991461" cy="2386824"/>
          </a:xfrm>
          <a:prstGeom prst="rect">
            <a:avLst/>
          </a:prstGeom>
        </p:spPr>
      </p:pic>
    </p:spTree>
    <p:extLst>
      <p:ext uri="{BB962C8B-B14F-4D97-AF65-F5344CB8AC3E}">
        <p14:creationId xmlns:p14="http://schemas.microsoft.com/office/powerpoint/2010/main" val="2232975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908035"/>
            <a:ext cx="11457482" cy="5778711"/>
          </a:xfrm>
        </p:spPr>
        <p:txBody>
          <a:bodyPr>
            <a:noAutofit/>
          </a:bodyPr>
          <a:lstStyle/>
          <a:p>
            <a:pPr algn="just">
              <a:lnSpc>
                <a:spcPct val="15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monitorinqi zamanı trafikin toplanması və analiz edilməsi prosesi aşağıdakı addımlardan ibarətdir:</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paketləri nəzarət nöqtəsində əldə edilir (adətən, serverdə, marşrutlayıcıda və yaxud şəbəkənin istənilən nöqtəsində yerləşən kompyuter vasitəsi ilə əldə edilir);</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Paketlərin seçilməsi və filtrə edilməsi, protokollar, şəbəkə xidmətləri, portlar və s. kimi elementlərdən istifadə edilərək həyata keçirilir;</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Paketlər klassifikasiya edilir və axın yazıları kimi təsvir edilir;</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Seçilmiş və süzülmüş axınlar istifadə edilir. Seçim mərhələsi ya təkrarlanır, ya da hər ikisi birdəfədən çox tətbiq edilə bilər;</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Axın yazıları tətbiqi proqramlarda emal edilir (hücumların analizi, DoS-un monitorinqi, vizuallaşdırma (FlowScan), toplama (TCPdump, əks etdirmə və s.).</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6946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2F4BD-AF5A-098C-211E-412B20A63A50}"/>
              </a:ext>
            </a:extLst>
          </p:cNvPr>
          <p:cNvSpPr>
            <a:spLocks noGrp="1"/>
          </p:cNvSpPr>
          <p:nvPr>
            <p:ph type="ctrTitle"/>
          </p:nvPr>
        </p:nvSpPr>
        <p:spPr>
          <a:xfrm>
            <a:off x="367259" y="171254"/>
            <a:ext cx="11102714" cy="736781"/>
          </a:xfrm>
        </p:spPr>
        <p:txBody>
          <a:bodyPr>
            <a:noAutofit/>
          </a:bodyPr>
          <a:lstStyle/>
          <a:p>
            <a:pPr algn="just">
              <a:lnSpc>
                <a:spcPct val="150000"/>
              </a:lnSpc>
              <a:spcAft>
                <a:spcPts val="800"/>
              </a:spcAft>
            </a:pPr>
            <a:r>
              <a:rPr lang="az-Latn-AZ" sz="2400" b="1" dirty="0">
                <a:effectLst/>
                <a:latin typeface="Times New Roman" panose="02020603050405020304" pitchFamily="18" charset="0"/>
                <a:ea typeface="Calibri" panose="020F0502020204030204" pitchFamily="34" charset="0"/>
                <a:cs typeface="Times New Roman" panose="02020603050405020304" pitchFamily="18" charset="0"/>
              </a:rPr>
              <a:t>Şəbəkə təhlükəsizliyinin monitorinqinin əsas funksiyaları</a:t>
            </a:r>
            <a:endParaRPr lang="az-Latn-AZ"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1380931"/>
            <a:ext cx="11457482" cy="5305815"/>
          </a:xfrm>
        </p:spPr>
        <p:txBody>
          <a:bodyPr>
            <a:noAutofit/>
          </a:bodyPr>
          <a:lstStyle/>
          <a:p>
            <a:pPr algn="just">
              <a:lnSpc>
                <a:spcPct val="150000"/>
              </a:lnSpc>
              <a:spcAft>
                <a:spcPts val="80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Şəbəkə təhlükəsizliyi monitorinqinin əsas vəzifələri aşağıdakı kimi izah edilə bilər:</a:t>
            </a:r>
            <a:endParaRPr lang="az-Latn-AZ" sz="18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800"/>
              </a:spcAft>
              <a:buFont typeface="Arial" panose="020B0604020202020204" pitchFamily="34" charset="0"/>
              <a:buChar char="•"/>
            </a:pPr>
            <a:r>
              <a:rPr lang="az-Latn-AZ" sz="1800" i="1" dirty="0">
                <a:effectLst/>
                <a:latin typeface="Times New Roman" panose="02020603050405020304" pitchFamily="18" charset="0"/>
                <a:ea typeface="Calibri" panose="020F0502020204030204" pitchFamily="34" charset="0"/>
                <a:cs typeface="Times New Roman" panose="02020603050405020304" pitchFamily="18" charset="0"/>
              </a:rPr>
              <a:t>İnternet trafikinin izlənilməsi və qeydə alınması;</a:t>
            </a:r>
          </a:p>
          <a:p>
            <a:pPr marL="285750" indent="-285750" algn="just">
              <a:lnSpc>
                <a:spcPct val="150000"/>
              </a:lnSpc>
              <a:spcAft>
                <a:spcPts val="800"/>
              </a:spcAft>
              <a:buFont typeface="Arial" panose="020B0604020202020204" pitchFamily="34" charset="0"/>
              <a:buChar char="•"/>
            </a:pPr>
            <a:r>
              <a:rPr lang="az-Latn-AZ" sz="1800" i="1" dirty="0">
                <a:effectLst/>
                <a:latin typeface="Times New Roman" panose="02020603050405020304" pitchFamily="18" charset="0"/>
                <a:ea typeface="Calibri" panose="020F0502020204030204" pitchFamily="34" charset="0"/>
                <a:cs typeface="Times New Roman" panose="02020603050405020304" pitchFamily="18" charset="0"/>
              </a:rPr>
              <a:t>İnternetə qoşulmuş sistemlərin təhlükəsizliyini real vaxtda nəzarət;</a:t>
            </a:r>
          </a:p>
          <a:p>
            <a:pPr marL="285750" indent="-285750" algn="just">
              <a:lnSpc>
                <a:spcPct val="150000"/>
              </a:lnSpc>
              <a:spcAft>
                <a:spcPts val="800"/>
              </a:spcAft>
              <a:buFont typeface="Arial" panose="020B0604020202020204" pitchFamily="34" charset="0"/>
              <a:buChar char="•"/>
            </a:pPr>
            <a:r>
              <a:rPr lang="az-Latn-AZ" sz="1800" i="1" dirty="0">
                <a:effectLst/>
                <a:latin typeface="Times New Roman" panose="02020603050405020304" pitchFamily="18" charset="0"/>
                <a:ea typeface="Calibri" panose="020F0502020204030204" pitchFamily="34" charset="0"/>
                <a:cs typeface="Times New Roman" panose="02020603050405020304" pitchFamily="18" charset="0"/>
              </a:rPr>
              <a:t>İnternet istifadəçilərinin təhlükəsizliyi, məxfiliyi və qorunması;</a:t>
            </a:r>
            <a:endParaRPr lang="az-Latn-AZ" sz="1800" i="1"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800"/>
              </a:spcAft>
              <a:buFont typeface="Arial" panose="020B0604020202020204" pitchFamily="34" charset="0"/>
              <a:buChar char="•"/>
            </a:pPr>
            <a:r>
              <a:rPr lang="az-Latn-AZ" sz="1800" i="1" dirty="0">
                <a:effectLst/>
                <a:latin typeface="Times New Roman" panose="02020603050405020304" pitchFamily="18" charset="0"/>
                <a:ea typeface="Calibri" panose="020F0502020204030204" pitchFamily="34" charset="0"/>
                <a:cs typeface="Times New Roman" panose="02020603050405020304" pitchFamily="18" charset="0"/>
              </a:rPr>
              <a:t>Sistem çürüklüklərinin müəyyənləşdirilməsi;</a:t>
            </a:r>
          </a:p>
          <a:p>
            <a:pPr marL="285750" indent="-285750" algn="just">
              <a:lnSpc>
                <a:spcPct val="150000"/>
              </a:lnSpc>
              <a:spcAft>
                <a:spcPts val="800"/>
              </a:spcAft>
              <a:buFont typeface="Arial" panose="020B0604020202020204" pitchFamily="34" charset="0"/>
              <a:buChar char="•"/>
            </a:pPr>
            <a:r>
              <a:rPr lang="az-Latn-AZ" sz="1800" i="1" dirty="0">
                <a:effectLst/>
                <a:latin typeface="Times New Roman" panose="02020603050405020304" pitchFamily="18" charset="0"/>
                <a:ea typeface="Calibri" panose="020F0502020204030204" pitchFamily="34" charset="0"/>
                <a:cs typeface="Times New Roman" panose="02020603050405020304" pitchFamily="18" charset="0"/>
              </a:rPr>
              <a:t>Əməliyyatların davamlılığı;</a:t>
            </a:r>
            <a:endParaRPr lang="az-Latn-AZ" sz="1800" i="1"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800"/>
              </a:spcAft>
              <a:buFont typeface="Arial" panose="020B0604020202020204" pitchFamily="34" charset="0"/>
              <a:buChar char="•"/>
            </a:pPr>
            <a:r>
              <a:rPr lang="az-Latn-AZ" sz="1800" i="1" dirty="0">
                <a:effectLst/>
                <a:latin typeface="Times New Roman" panose="02020603050405020304" pitchFamily="18" charset="0"/>
                <a:ea typeface="Calibri" panose="020F0502020204030204" pitchFamily="34" charset="0"/>
                <a:cs typeface="Times New Roman" panose="02020603050405020304" pitchFamily="18" charset="0"/>
              </a:rPr>
              <a:t>Riskin qiymətləndirilməsi.</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51201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1279945"/>
            <a:ext cx="11457482" cy="4298110"/>
          </a:xfrm>
        </p:spPr>
        <p:txBody>
          <a:bodyPr>
            <a:noAutofit/>
          </a:bodyPr>
          <a:lstStyle/>
          <a:p>
            <a:pPr algn="just">
              <a:lnSpc>
                <a:spcPct val="150000"/>
              </a:lnSpc>
              <a:spcAft>
                <a:spcPts val="800"/>
              </a:spcAft>
            </a:pPr>
            <a:r>
              <a:rPr lang="az-Latn-AZ" sz="1800" dirty="0">
                <a:effectLst/>
                <a:latin typeface="Times New Roman" panose="02020603050405020304" pitchFamily="18" charset="0"/>
                <a:ea typeface="Calibri" panose="020F0502020204030204" pitchFamily="34" charset="0"/>
              </a:rPr>
              <a:t>Şəbəkə təhlükəsizliyi monitorinq sistemləri ilə bağlı problemləri aşağıdakı kateqoriyalara ayırmaq olar:</a:t>
            </a:r>
          </a:p>
          <a:p>
            <a:pPr marL="342900" indent="-342900" algn="just">
              <a:lnSpc>
                <a:spcPct val="150000"/>
              </a:lnSpc>
              <a:spcAft>
                <a:spcPts val="800"/>
              </a:spcAft>
              <a:buFont typeface="+mj-lt"/>
              <a:buAutoNum type="arabicPeriod"/>
            </a:pPr>
            <a:r>
              <a:rPr lang="az-Latn-AZ" sz="1800" i="1" dirty="0">
                <a:effectLst/>
                <a:latin typeface="Times New Roman" panose="02020603050405020304" pitchFamily="18" charset="0"/>
                <a:ea typeface="Calibri" panose="020F0502020204030204" pitchFamily="34" charset="0"/>
              </a:rPr>
              <a:t>Effektivlik;</a:t>
            </a:r>
          </a:p>
          <a:p>
            <a:pPr marL="342900" indent="-342900" algn="just">
              <a:lnSpc>
                <a:spcPct val="150000"/>
              </a:lnSpc>
              <a:spcAft>
                <a:spcPts val="800"/>
              </a:spcAft>
              <a:buFont typeface="+mj-lt"/>
              <a:buAutoNum type="arabicPeriod"/>
            </a:pPr>
            <a:r>
              <a:rPr lang="az-Latn-AZ" sz="1800" i="1" dirty="0">
                <a:effectLst/>
                <a:latin typeface="Times New Roman" panose="02020603050405020304" pitchFamily="18" charset="0"/>
                <a:ea typeface="Calibri" panose="020F0502020204030204" pitchFamily="34" charset="0"/>
              </a:rPr>
              <a:t>Performans;</a:t>
            </a:r>
          </a:p>
          <a:p>
            <a:pPr marL="342900" indent="-342900" algn="just">
              <a:lnSpc>
                <a:spcPct val="150000"/>
              </a:lnSpc>
              <a:spcAft>
                <a:spcPts val="800"/>
              </a:spcAft>
              <a:buFont typeface="+mj-lt"/>
              <a:buAutoNum type="arabicPeriod"/>
            </a:pPr>
            <a:r>
              <a:rPr lang="az-Latn-AZ" sz="1800" i="1" dirty="0">
                <a:effectLst/>
                <a:latin typeface="Times New Roman" panose="02020603050405020304" pitchFamily="18" charset="0"/>
                <a:ea typeface="Calibri" panose="020F0502020204030204" pitchFamily="34" charset="0"/>
              </a:rPr>
              <a:t>Vizualizasiya;</a:t>
            </a:r>
            <a:endParaRPr lang="az-Latn-AZ" sz="1800" i="1" dirty="0">
              <a:latin typeface="Times New Roman" panose="02020603050405020304" pitchFamily="18" charset="0"/>
              <a:ea typeface="Calibri" panose="020F0502020204030204" pitchFamily="34" charset="0"/>
            </a:endParaRPr>
          </a:p>
          <a:p>
            <a:pPr marL="342900" indent="-342900" algn="just">
              <a:lnSpc>
                <a:spcPct val="150000"/>
              </a:lnSpc>
              <a:spcAft>
                <a:spcPts val="800"/>
              </a:spcAft>
              <a:buFont typeface="+mj-lt"/>
              <a:buAutoNum type="arabicPeriod"/>
            </a:pPr>
            <a:r>
              <a:rPr lang="az-Latn-AZ" sz="1800" i="1" dirty="0">
                <a:effectLst/>
                <a:latin typeface="Times New Roman" panose="02020603050405020304" pitchFamily="18" charset="0"/>
                <a:ea typeface="Calibri" panose="020F0502020204030204" pitchFamily="34" charset="0"/>
              </a:rPr>
              <a:t>Modernizasiya</a:t>
            </a:r>
            <a:r>
              <a:rPr lang="az-Latn-AZ" sz="1800" i="1" dirty="0">
                <a:latin typeface="Times New Roman" panose="02020603050405020304" pitchFamily="18" charset="0"/>
                <a:ea typeface="Calibri" panose="020F0502020204030204" pitchFamily="34" charset="0"/>
              </a:rPr>
              <a:t>;</a:t>
            </a:r>
            <a:endParaRPr lang="az-Latn-AZ" sz="1800" i="1" dirty="0">
              <a:effectLst/>
              <a:latin typeface="Times New Roman" panose="02020603050405020304" pitchFamily="18" charset="0"/>
              <a:ea typeface="Calibri" panose="020F0502020204030204" pitchFamily="34" charset="0"/>
            </a:endParaRPr>
          </a:p>
          <a:p>
            <a:pPr marL="342900" indent="-342900" algn="just">
              <a:lnSpc>
                <a:spcPct val="150000"/>
              </a:lnSpc>
              <a:spcAft>
                <a:spcPts val="800"/>
              </a:spcAft>
              <a:buFont typeface="+mj-lt"/>
              <a:buAutoNum type="arabicPeriod"/>
            </a:pPr>
            <a:r>
              <a:rPr lang="az-Latn-AZ" sz="1800" i="1" dirty="0">
                <a:effectLst/>
                <a:latin typeface="Times New Roman" panose="02020603050405020304" pitchFamily="18" charset="0"/>
                <a:ea typeface="Calibri" panose="020F0502020204030204" pitchFamily="34" charset="0"/>
              </a:rPr>
              <a:t>Hərəkətlilik.</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A40976CC-C25F-32EB-D4E7-9E0EF2E1D7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3134" y="2130083"/>
            <a:ext cx="5150500" cy="3605349"/>
          </a:xfrm>
          <a:prstGeom prst="rect">
            <a:avLst/>
          </a:prstGeom>
        </p:spPr>
      </p:pic>
    </p:spTree>
    <p:extLst>
      <p:ext uri="{BB962C8B-B14F-4D97-AF65-F5344CB8AC3E}">
        <p14:creationId xmlns:p14="http://schemas.microsoft.com/office/powerpoint/2010/main" val="3163573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7B315-BD7E-48E2-86C7-6A07426E5FD3}"/>
              </a:ext>
            </a:extLst>
          </p:cNvPr>
          <p:cNvSpPr>
            <a:spLocks noGrp="1"/>
          </p:cNvSpPr>
          <p:nvPr>
            <p:ph type="title"/>
          </p:nvPr>
        </p:nvSpPr>
        <p:spPr>
          <a:xfrm>
            <a:off x="0" y="18255"/>
            <a:ext cx="10515600" cy="1325563"/>
          </a:xfrm>
        </p:spPr>
        <p:txBody>
          <a:bodyPr/>
          <a:lstStyle/>
          <a:p>
            <a:r>
              <a:rPr lang="en-US" dirty="0">
                <a:latin typeface="Times New Roman" panose="02020603050405020304" pitchFamily="18" charset="0"/>
                <a:cs typeface="Times New Roman" panose="02020603050405020304" pitchFamily="18" charset="0"/>
              </a:rPr>
              <a:t>Dissertasiya i</a:t>
            </a:r>
            <a:r>
              <a:rPr lang="az-Latn-AZ" dirty="0">
                <a:latin typeface="Times New Roman" panose="02020603050405020304" pitchFamily="18" charset="0"/>
                <a:cs typeface="Times New Roman" panose="02020603050405020304" pitchFamily="18" charset="0"/>
              </a:rPr>
              <a:t>şinin strukturu</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01B5411-7C76-4A3B-8AE0-A7C5F99712F6}"/>
              </a:ext>
            </a:extLst>
          </p:cNvPr>
          <p:cNvSpPr>
            <a:spLocks noGrp="1"/>
          </p:cNvSpPr>
          <p:nvPr>
            <p:ph idx="1"/>
          </p:nvPr>
        </p:nvSpPr>
        <p:spPr>
          <a:xfrm>
            <a:off x="95250" y="1343818"/>
            <a:ext cx="11234902" cy="4678610"/>
          </a:xfrm>
        </p:spPr>
        <p:txBody>
          <a:bodyPr>
            <a:normAutofit/>
          </a:bodyPr>
          <a:lstStyle/>
          <a:p>
            <a:pPr>
              <a:lnSpc>
                <a:spcPct val="100000"/>
              </a:lnSpc>
            </a:pPr>
            <a:r>
              <a:rPr lang="az-Latn-AZ" sz="1800" b="1" dirty="0">
                <a:solidFill>
                  <a:srgbClr val="000000"/>
                </a:solidFill>
                <a:effectLst/>
                <a:latin typeface="Times New Roman" panose="02020603050405020304" pitchFamily="18" charset="0"/>
                <a:ea typeface="Calibri" panose="020F0502020204030204" pitchFamily="34" charset="0"/>
              </a:rPr>
              <a:t>Mövzunun aktuallığı</a:t>
            </a:r>
          </a:p>
          <a:p>
            <a:pPr>
              <a:lnSpc>
                <a:spcPct val="100000"/>
              </a:lnSpc>
            </a:pPr>
            <a:r>
              <a:rPr lang="az-Latn-AZ" sz="1800" b="1" dirty="0">
                <a:solidFill>
                  <a:srgbClr val="000000"/>
                </a:solidFill>
                <a:effectLst/>
                <a:latin typeface="Times New Roman" panose="02020603050405020304" pitchFamily="18" charset="0"/>
                <a:ea typeface="Calibri" panose="020F0502020204030204" pitchFamily="34" charset="0"/>
              </a:rPr>
              <a:t>Tədqiqatın məqsəd və vəzifələri</a:t>
            </a:r>
          </a:p>
          <a:p>
            <a:pPr>
              <a:lnSpc>
                <a:spcPct val="10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İşin elmi yeniliyi</a:t>
            </a:r>
            <a:endParaRPr lang="az-Latn-AZ" sz="1800" b="1" dirty="0">
              <a:solidFill>
                <a:srgbClr val="000000"/>
              </a:solidFill>
              <a:effectLst/>
              <a:latin typeface="Times New Roman" panose="02020603050405020304" pitchFamily="18" charset="0"/>
              <a:ea typeface="Calibri" panose="020F0502020204030204" pitchFamily="34" charset="0"/>
            </a:endParaRPr>
          </a:p>
          <a:p>
            <a:pPr>
              <a:lnSpc>
                <a:spcPct val="100000"/>
              </a:lnSpc>
            </a:pPr>
            <a:r>
              <a:rPr lang="az-Latn-AZ" sz="1800" b="1" dirty="0">
                <a:solidFill>
                  <a:srgbClr val="000000"/>
                </a:solidFill>
                <a:effectLst/>
                <a:latin typeface="Times New Roman" panose="02020603050405020304" pitchFamily="18" charset="0"/>
                <a:ea typeface="Calibri" panose="020F0502020204030204" pitchFamily="34" charset="0"/>
              </a:rPr>
              <a:t>Şəbəkə trafikinin monitorinqi sahəsində mövcud vəziyyət, problemlər və həllər</a:t>
            </a:r>
            <a:endParaRPr lang="en-US" sz="1800" b="1" dirty="0">
              <a:solidFill>
                <a:srgbClr val="000000"/>
              </a:solidFill>
              <a:effectLst/>
              <a:latin typeface="Times New Roman" panose="02020603050405020304" pitchFamily="18" charset="0"/>
              <a:ea typeface="Calibri" panose="020F0502020204030204" pitchFamily="34" charset="0"/>
            </a:endParaRPr>
          </a:p>
          <a:p>
            <a:pPr>
              <a:lnSpc>
                <a:spcPct val="100000"/>
              </a:lnSpc>
            </a:pPr>
            <a:r>
              <a:rPr lang="az-Latn-AZ" sz="1800" b="1" dirty="0">
                <a:solidFill>
                  <a:srgbClr val="000000"/>
                </a:solidFill>
                <a:effectLst/>
                <a:latin typeface="Times New Roman" panose="02020603050405020304" pitchFamily="18" charset="0"/>
                <a:ea typeface="Calibri" panose="020F0502020204030204" pitchFamily="34" charset="0"/>
              </a:rPr>
              <a:t>Şəbəkə trafikinin monitorinq və analizi vasitələrinin təsnifatı</a:t>
            </a:r>
            <a:endParaRPr lang="en-US" sz="1800" b="1" dirty="0">
              <a:solidFill>
                <a:srgbClr val="000000"/>
              </a:solidFill>
              <a:effectLst/>
              <a:latin typeface="Times New Roman" panose="02020603050405020304" pitchFamily="18" charset="0"/>
              <a:ea typeface="Calibri" panose="020F0502020204030204" pitchFamily="34" charset="0"/>
            </a:endParaRPr>
          </a:p>
          <a:p>
            <a:pPr>
              <a:lnSpc>
                <a:spcPct val="10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Şəbəkə təhlükəsizliyinin monitorinqinin əsas funksiyaları</a:t>
            </a:r>
            <a:endParaRPr lang="en-US" sz="1800" b="1" dirty="0"/>
          </a:p>
        </p:txBody>
      </p:sp>
    </p:spTree>
    <p:extLst>
      <p:ext uri="{BB962C8B-B14F-4D97-AF65-F5344CB8AC3E}">
        <p14:creationId xmlns:p14="http://schemas.microsoft.com/office/powerpoint/2010/main" val="26698785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2FA80-0483-4C54-804C-17D523EADDE7}"/>
              </a:ext>
            </a:extLst>
          </p:cNvPr>
          <p:cNvSpPr>
            <a:spLocks noGrp="1"/>
          </p:cNvSpPr>
          <p:nvPr>
            <p:ph type="title"/>
          </p:nvPr>
        </p:nvSpPr>
        <p:spPr>
          <a:xfrm>
            <a:off x="0" y="18255"/>
            <a:ext cx="10515600" cy="1325563"/>
          </a:xfrm>
        </p:spPr>
        <p:txBody>
          <a:bodyPr>
            <a:normAutofit/>
          </a:bodyPr>
          <a:lstStyle/>
          <a:p>
            <a:r>
              <a:rPr lang="az-Latn-AZ" sz="3200" b="1" dirty="0" err="1">
                <a:effectLst/>
                <a:latin typeface="Times New Roman" panose="02020603050405020304" pitchFamily="18" charset="0"/>
                <a:ea typeface="Calibri" panose="020F0502020204030204" pitchFamily="34" charset="0"/>
              </a:rPr>
              <a:t>Kiberhücumların</a:t>
            </a:r>
            <a:r>
              <a:rPr lang="az-Latn-AZ" sz="3200" b="1" dirty="0">
                <a:effectLst/>
                <a:latin typeface="Times New Roman" panose="02020603050405020304" pitchFamily="18" charset="0"/>
                <a:ea typeface="Calibri" panose="020F0502020204030204" pitchFamily="34" charset="0"/>
              </a:rPr>
              <a:t> aşkarlanması və qarşısının alınması sistemlərinin analizi </a:t>
            </a:r>
            <a:endParaRPr lang="en-US" sz="6600" b="1" dirty="0"/>
          </a:p>
        </p:txBody>
      </p:sp>
      <p:sp>
        <p:nvSpPr>
          <p:cNvPr id="3" name="Content Placeholder 2">
            <a:extLst>
              <a:ext uri="{FF2B5EF4-FFF2-40B4-BE49-F238E27FC236}">
                <a16:creationId xmlns:a16="http://schemas.microsoft.com/office/drawing/2014/main" id="{555C14B0-A07B-496E-A240-703C345E87D7}"/>
              </a:ext>
            </a:extLst>
          </p:cNvPr>
          <p:cNvSpPr>
            <a:spLocks noGrp="1"/>
          </p:cNvSpPr>
          <p:nvPr>
            <p:ph idx="1"/>
          </p:nvPr>
        </p:nvSpPr>
        <p:spPr>
          <a:xfrm>
            <a:off x="94129" y="1511860"/>
            <a:ext cx="10515600" cy="4351338"/>
          </a:xfrm>
        </p:spPr>
        <p:txBody>
          <a:bodyPr/>
          <a:lstStyle/>
          <a:p>
            <a:r>
              <a:rPr lang="az-Latn-AZ" sz="1800" dirty="0">
                <a:effectLst/>
                <a:latin typeface="Times New Roman" panose="02020603050405020304" pitchFamily="18" charset="0"/>
                <a:ea typeface="Calibri" panose="020F0502020204030204" pitchFamily="34" charset="0"/>
              </a:rPr>
              <a:t>Kiberhücumların aşkarlanması sistemləri təşkilatlarda kiberhücumların müəyyən edilməsində və müvafiq məlumatlandırma tədbirlərinin görülməsində mühüm rol oynayır. Kiberhücumların aşkarlanması üçün bir neçə yanaşma mövcuddur. </a:t>
            </a:r>
            <a:endParaRPr lang="en-US" dirty="0"/>
          </a:p>
        </p:txBody>
      </p:sp>
      <p:graphicFrame>
        <p:nvGraphicFramePr>
          <p:cNvPr id="4" name="Diagram 3">
            <a:extLst>
              <a:ext uri="{FF2B5EF4-FFF2-40B4-BE49-F238E27FC236}">
                <a16:creationId xmlns:a16="http://schemas.microsoft.com/office/drawing/2014/main" id="{5C523850-CEA2-4046-B7AB-923CA16CF42E}"/>
              </a:ext>
            </a:extLst>
          </p:cNvPr>
          <p:cNvGraphicFramePr/>
          <p:nvPr>
            <p:extLst>
              <p:ext uri="{D42A27DB-BD31-4B8C-83A1-F6EECF244321}">
                <p14:modId xmlns:p14="http://schemas.microsoft.com/office/powerpoint/2010/main" val="290819100"/>
              </p:ext>
            </p:extLst>
          </p:nvPr>
        </p:nvGraphicFramePr>
        <p:xfrm>
          <a:off x="1679387" y="2501153"/>
          <a:ext cx="9042401" cy="381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9937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66B457-E3B1-4CDD-8C31-746AE0C441C0}"/>
              </a:ext>
            </a:extLst>
          </p:cNvPr>
          <p:cNvSpPr>
            <a:spLocks noGrp="1"/>
          </p:cNvSpPr>
          <p:nvPr>
            <p:ph idx="1"/>
          </p:nvPr>
        </p:nvSpPr>
        <p:spPr>
          <a:xfrm>
            <a:off x="210670" y="177706"/>
            <a:ext cx="5320553" cy="6502587"/>
          </a:xfrm>
        </p:spPr>
        <p:txBody>
          <a:bodyPr>
            <a:normAutofit/>
          </a:bodyPr>
          <a:lstStyle/>
          <a:p>
            <a:r>
              <a:rPr lang="az-Latn-AZ" sz="1800" dirty="0">
                <a:effectLst/>
                <a:latin typeface="Times New Roman" panose="02020603050405020304" pitchFamily="18" charset="0"/>
                <a:ea typeface="Calibri" panose="020F0502020204030204" pitchFamily="34" charset="0"/>
              </a:rPr>
              <a:t>Bu cür sistemlərə şəbəkə ekranları, müdaxilənin aşkarlanması və qarşısının alınması sistemləri (IDPS- İntrusion Detection and Prevention System), son nöqtə qorunma sistemləri(EDR – Endpoint Detection and Res-ponse), veb tətbiqlər üçün şəbəkə ekranları(WAF – Web application Firewall) və təhlü-kəsizlik hadisələrin idarə edilməsi (SIEM- Security Information and Event Management) sistemləri daxildir. Şəbəkə ekranları daxili şəbəkələr və xarici təhlükələr arasında maneə rolunu oynayır. Lakin elə hallar ola bilər ki, şəbəkə ekranı bu cür təhlükələri aşkar edə bilməsin. Bunun üçün şəbəkə ekranından əlavə olaraq müdaxilənin aşkarlanması və qarşısının alınması sistemləri quraşdırılır ki, bu da öz növbəsində şəbəkədə baş verən şübhəli hadisələrin aşkarlanması və qarşısının alınması funksiyasını yerinə yetirir </a:t>
            </a:r>
            <a:endParaRPr lang="az-Latn-AZ" dirty="0"/>
          </a:p>
        </p:txBody>
      </p:sp>
      <p:pic>
        <p:nvPicPr>
          <p:cNvPr id="4" name="Picture 3">
            <a:extLst>
              <a:ext uri="{FF2B5EF4-FFF2-40B4-BE49-F238E27FC236}">
                <a16:creationId xmlns:a16="http://schemas.microsoft.com/office/drawing/2014/main" id="{BC5A48DE-D8A1-4323-8F4C-F84019A5C64B}"/>
              </a:ext>
            </a:extLst>
          </p:cNvPr>
          <p:cNvPicPr/>
          <p:nvPr/>
        </p:nvPicPr>
        <p:blipFill>
          <a:blip r:embed="rId2"/>
          <a:stretch>
            <a:fillRect/>
          </a:stretch>
        </p:blipFill>
        <p:spPr bwMode="auto">
          <a:xfrm>
            <a:off x="5531223" y="476922"/>
            <a:ext cx="6553349" cy="5565289"/>
          </a:xfrm>
          <a:prstGeom prst="rect">
            <a:avLst/>
          </a:prstGeom>
        </p:spPr>
      </p:pic>
    </p:spTree>
    <p:extLst>
      <p:ext uri="{BB962C8B-B14F-4D97-AF65-F5344CB8AC3E}">
        <p14:creationId xmlns:p14="http://schemas.microsoft.com/office/powerpoint/2010/main" val="1664827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1A1FA-96EA-46F6-A45C-7A9AE79AFF61}"/>
              </a:ext>
            </a:extLst>
          </p:cNvPr>
          <p:cNvSpPr>
            <a:spLocks noGrp="1"/>
          </p:cNvSpPr>
          <p:nvPr>
            <p:ph type="title"/>
          </p:nvPr>
        </p:nvSpPr>
        <p:spPr/>
        <p:txBody>
          <a:bodyPr>
            <a:normAutofit/>
          </a:bodyPr>
          <a:lstStyle/>
          <a:p>
            <a:r>
              <a:rPr lang="az-Latn-AZ" sz="2400" b="1" dirty="0">
                <a:effectLst/>
                <a:latin typeface="Times New Roman" panose="02020603050405020304" pitchFamily="18" charset="0"/>
                <a:ea typeface="Calibri" panose="020F0502020204030204" pitchFamily="34" charset="0"/>
                <a:cs typeface="Times New Roman" panose="02020603050405020304" pitchFamily="18" charset="0"/>
              </a:rPr>
              <a:t>Təhlükəsizlik hadisələrinin idarə etmə sisteminin(SİEM) işləmə prinsipi</a:t>
            </a:r>
            <a:endParaRPr lang="en-US" sz="5400" b="1" dirty="0"/>
          </a:p>
        </p:txBody>
      </p:sp>
      <p:sp>
        <p:nvSpPr>
          <p:cNvPr id="3" name="Content Placeholder 2">
            <a:extLst>
              <a:ext uri="{FF2B5EF4-FFF2-40B4-BE49-F238E27FC236}">
                <a16:creationId xmlns:a16="http://schemas.microsoft.com/office/drawing/2014/main" id="{9525CBA6-64AF-4252-B7D6-C5C753ADDB16}"/>
              </a:ext>
            </a:extLst>
          </p:cNvPr>
          <p:cNvSpPr>
            <a:spLocks noGrp="1"/>
          </p:cNvSpPr>
          <p:nvPr>
            <p:ph idx="1"/>
          </p:nvPr>
        </p:nvSpPr>
        <p:spPr/>
        <p:txBody>
          <a:bodyPr/>
          <a:lstStyle/>
          <a:p>
            <a:r>
              <a:rPr lang="az-Latn-AZ" sz="1800" b="1" dirty="0">
                <a:effectLst/>
                <a:latin typeface="Times New Roman" panose="02020603050405020304" pitchFamily="18" charset="0"/>
                <a:ea typeface="Calibri" panose="020F0502020204030204" pitchFamily="34" charset="0"/>
              </a:rPr>
              <a:t>Məlumat yığımı.</a:t>
            </a:r>
          </a:p>
          <a:p>
            <a:r>
              <a:rPr lang="az-Latn-AZ" sz="1800" b="1" dirty="0">
                <a:effectLst/>
                <a:latin typeface="Times New Roman" panose="02020603050405020304" pitchFamily="18" charset="0"/>
                <a:ea typeface="Calibri" panose="020F0502020204030204" pitchFamily="34" charset="0"/>
              </a:rPr>
              <a:t>Hadisələrin idarə edilməsi. </a:t>
            </a:r>
            <a:endParaRPr lang="az-Latn-AZ" sz="1800" b="1" dirty="0">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Real vaxt rejimində monitorinq. </a:t>
            </a:r>
          </a:p>
          <a:p>
            <a:r>
              <a:rPr lang="az-Latn-AZ" sz="1800" b="1" dirty="0">
                <a:effectLst/>
                <a:latin typeface="Times New Roman" panose="02020603050405020304" pitchFamily="18" charset="0"/>
                <a:ea typeface="Calibri" panose="020F0502020204030204" pitchFamily="34" charset="0"/>
              </a:rPr>
              <a:t>Hadisələrin korrelyasiyası.</a:t>
            </a:r>
            <a:endParaRPr lang="az-Latn-AZ" sz="1800" b="1" dirty="0">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Xəbərdarlığın yaradılması. </a:t>
            </a:r>
          </a:p>
          <a:p>
            <a:r>
              <a:rPr lang="az-Latn-AZ" sz="1800" b="1" dirty="0">
                <a:effectLst/>
                <a:latin typeface="Times New Roman" panose="02020603050405020304" pitchFamily="18" charset="0"/>
                <a:ea typeface="Calibri" panose="020F0502020204030204" pitchFamily="34" charset="0"/>
              </a:rPr>
              <a:t>Insidentlərə cavab</a:t>
            </a:r>
            <a:endParaRPr lang="az-Latn-AZ" sz="1800" b="1" dirty="0">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Hesabat və Uyğunluq</a:t>
            </a:r>
            <a:endParaRPr lang="en-US" dirty="0"/>
          </a:p>
        </p:txBody>
      </p:sp>
      <p:pic>
        <p:nvPicPr>
          <p:cNvPr id="1026" name="Picture 2" descr="What Is A SIEM Solution? Benefits, Tools, &amp; Strategies | PurpleSec">
            <a:extLst>
              <a:ext uri="{FF2B5EF4-FFF2-40B4-BE49-F238E27FC236}">
                <a16:creationId xmlns:a16="http://schemas.microsoft.com/office/drawing/2014/main" id="{2D98829F-4A5D-4833-A1CC-47DD67C204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4780" y="1807009"/>
            <a:ext cx="7384729" cy="4153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153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D4777B-748D-40DA-A2F7-2DC2BB2BC1D7}"/>
              </a:ext>
            </a:extLst>
          </p:cNvPr>
          <p:cNvSpPr>
            <a:spLocks noGrp="1"/>
          </p:cNvSpPr>
          <p:nvPr>
            <p:ph idx="1"/>
          </p:nvPr>
        </p:nvSpPr>
        <p:spPr>
          <a:xfrm>
            <a:off x="102466" y="115079"/>
            <a:ext cx="5355359" cy="2856721"/>
          </a:xfrm>
        </p:spPr>
        <p:txBody>
          <a:bodyPr>
            <a:normAutofit/>
          </a:bodyPr>
          <a:lstStyle/>
          <a:p>
            <a:r>
              <a:rPr lang="az-Latn-AZ" sz="1800" dirty="0">
                <a:effectLst/>
                <a:latin typeface="Times New Roman" panose="02020603050405020304" pitchFamily="18" charset="0"/>
                <a:ea typeface="Calibri" panose="020F0502020204030204" pitchFamily="34" charset="0"/>
              </a:rPr>
              <a:t>Şəkildə göründüyü kimi şəbəkə cihazları, kompüterlər, serverlər, əməliyyat sistemləri, proqramlar və s. mənbələr hadisələr haqqında qeydləri məlumat kollektoruna göndərir. Daha sonra məlumat kollektoru bu məlumatları </a:t>
            </a:r>
            <a:r>
              <a:rPr lang="az-Latn-AZ" sz="1800" dirty="0" err="1">
                <a:effectLst/>
                <a:latin typeface="Times New Roman" panose="02020603050405020304" pitchFamily="18" charset="0"/>
                <a:ea typeface="Calibri" panose="020F0502020204030204" pitchFamily="34" charset="0"/>
              </a:rPr>
              <a:t>normallaşdırılması</a:t>
            </a:r>
            <a:r>
              <a:rPr lang="az-Latn-AZ" sz="1800" dirty="0">
                <a:effectLst/>
                <a:latin typeface="Times New Roman" panose="02020603050405020304" pitchFamily="18" charset="0"/>
                <a:ea typeface="Calibri" panose="020F0502020204030204" pitchFamily="34" charset="0"/>
              </a:rPr>
              <a:t> və emal edilməsi üçün məlumat prosessoruna göndərir. Prosessorda emal edilmiş və </a:t>
            </a:r>
            <a:r>
              <a:rPr lang="az-Latn-AZ" sz="1800" dirty="0" err="1">
                <a:effectLst/>
                <a:latin typeface="Times New Roman" panose="02020603050405020304" pitchFamily="18" charset="0"/>
                <a:ea typeface="Calibri" panose="020F0502020204030204" pitchFamily="34" charset="0"/>
              </a:rPr>
              <a:t>normallaşdırılmış</a:t>
            </a:r>
            <a:r>
              <a:rPr lang="az-Latn-AZ" sz="1800" dirty="0">
                <a:effectLst/>
                <a:latin typeface="Times New Roman" panose="02020603050405020304" pitchFamily="18" charset="0"/>
                <a:ea typeface="Calibri" panose="020F0502020204030204" pitchFamily="34" charset="0"/>
              </a:rPr>
              <a:t> hadisə qeydləri daha sonra konsol vasitəsi ilə </a:t>
            </a:r>
            <a:r>
              <a:rPr lang="az-Latn-AZ" sz="1800" dirty="0" err="1">
                <a:effectLst/>
                <a:latin typeface="Times New Roman" panose="02020603050405020304" pitchFamily="18" charset="0"/>
                <a:ea typeface="Calibri" panose="020F0502020204030204" pitchFamily="34" charset="0"/>
              </a:rPr>
              <a:t>vizuallaşdırılır</a:t>
            </a:r>
            <a:r>
              <a:rPr lang="az-Latn-AZ" sz="1800" dirty="0">
                <a:effectLst/>
                <a:latin typeface="Times New Roman" panose="02020603050405020304" pitchFamily="18" charset="0"/>
                <a:ea typeface="Calibri" panose="020F0502020204030204" pitchFamily="34" charset="0"/>
              </a:rPr>
              <a:t>. Əlavə olaraq məlumat prosessorunda emal edilən bütün hadisə qeydləri verilənlər bazasında saxlanılır </a:t>
            </a:r>
            <a:endParaRPr lang="en-US" dirty="0"/>
          </a:p>
        </p:txBody>
      </p:sp>
      <p:pic>
        <p:nvPicPr>
          <p:cNvPr id="4" name="Image1">
            <a:extLst>
              <a:ext uri="{FF2B5EF4-FFF2-40B4-BE49-F238E27FC236}">
                <a16:creationId xmlns:a16="http://schemas.microsoft.com/office/drawing/2014/main" id="{03E3C1E4-81FB-4D8D-A195-D5D0ED00BB70}"/>
              </a:ext>
            </a:extLst>
          </p:cNvPr>
          <p:cNvPicPr/>
          <p:nvPr/>
        </p:nvPicPr>
        <p:blipFill>
          <a:blip r:embed="rId2"/>
          <a:stretch>
            <a:fillRect/>
          </a:stretch>
        </p:blipFill>
        <p:spPr bwMode="auto">
          <a:xfrm>
            <a:off x="5686425" y="556260"/>
            <a:ext cx="6096000" cy="4831080"/>
          </a:xfrm>
          <a:prstGeom prst="rect">
            <a:avLst/>
          </a:prstGeom>
        </p:spPr>
      </p:pic>
      <p:pic>
        <p:nvPicPr>
          <p:cNvPr id="5" name="Image3">
            <a:extLst>
              <a:ext uri="{FF2B5EF4-FFF2-40B4-BE49-F238E27FC236}">
                <a16:creationId xmlns:a16="http://schemas.microsoft.com/office/drawing/2014/main" id="{C0B10135-7E65-46AC-A281-E38B14501288}"/>
              </a:ext>
            </a:extLst>
          </p:cNvPr>
          <p:cNvPicPr/>
          <p:nvPr/>
        </p:nvPicPr>
        <p:blipFill>
          <a:blip r:embed="rId3"/>
          <a:stretch>
            <a:fillRect/>
          </a:stretch>
        </p:blipFill>
        <p:spPr bwMode="auto">
          <a:xfrm>
            <a:off x="409575" y="2971800"/>
            <a:ext cx="4248150" cy="3586163"/>
          </a:xfrm>
          <a:prstGeom prst="rect">
            <a:avLst/>
          </a:prstGeom>
        </p:spPr>
      </p:pic>
    </p:spTree>
    <p:extLst>
      <p:ext uri="{BB962C8B-B14F-4D97-AF65-F5344CB8AC3E}">
        <p14:creationId xmlns:p14="http://schemas.microsoft.com/office/powerpoint/2010/main" val="1801627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F251B-1A07-4FE6-9594-159E65B7C6FB}"/>
              </a:ext>
            </a:extLst>
          </p:cNvPr>
          <p:cNvSpPr>
            <a:spLocks noGrp="1"/>
          </p:cNvSpPr>
          <p:nvPr>
            <p:ph type="title"/>
          </p:nvPr>
        </p:nvSpPr>
        <p:spPr>
          <a:xfrm>
            <a:off x="112059" y="203760"/>
            <a:ext cx="10515600" cy="1325563"/>
          </a:xfrm>
        </p:spPr>
        <p:txBody>
          <a:bodyPr/>
          <a:lstStyle/>
          <a:p>
            <a:r>
              <a:rPr lang="az-Latn-AZ" sz="3200" b="1" dirty="0">
                <a:solidFill>
                  <a:srgbClr val="000000"/>
                </a:solidFill>
                <a:effectLst/>
                <a:latin typeface="Times New Roman" panose="02020603050405020304" pitchFamily="18" charset="0"/>
                <a:ea typeface="Calibri" panose="020F0502020204030204" pitchFamily="34" charset="0"/>
              </a:rPr>
              <a:t>Şəbəkə </a:t>
            </a:r>
            <a:r>
              <a:rPr lang="az-Latn-AZ" sz="3200" b="1" dirty="0" err="1">
                <a:solidFill>
                  <a:srgbClr val="000000"/>
                </a:solidFill>
                <a:effectLst/>
                <a:latin typeface="Times New Roman" panose="02020603050405020304" pitchFamily="18" charset="0"/>
                <a:ea typeface="Calibri" panose="020F0502020204030204" pitchFamily="34" charset="0"/>
              </a:rPr>
              <a:t>trafikinin</a:t>
            </a:r>
            <a:r>
              <a:rPr lang="az-Latn-AZ" sz="3200" b="1" dirty="0">
                <a:solidFill>
                  <a:srgbClr val="000000"/>
                </a:solidFill>
                <a:effectLst/>
                <a:latin typeface="Times New Roman" panose="02020603050405020304" pitchFamily="18" charset="0"/>
                <a:ea typeface="Calibri" panose="020F0502020204030204" pitchFamily="34" charset="0"/>
              </a:rPr>
              <a:t> analizi sistemin arxitekturası və dizaynı</a:t>
            </a:r>
            <a:endParaRPr lang="en-US" dirty="0"/>
          </a:p>
        </p:txBody>
      </p:sp>
      <p:graphicFrame>
        <p:nvGraphicFramePr>
          <p:cNvPr id="5" name="Content Placeholder 4">
            <a:extLst>
              <a:ext uri="{FF2B5EF4-FFF2-40B4-BE49-F238E27FC236}">
                <a16:creationId xmlns:a16="http://schemas.microsoft.com/office/drawing/2014/main" id="{D1458A31-2A2B-4E61-A88A-87B21A3800F9}"/>
              </a:ext>
            </a:extLst>
          </p:cNvPr>
          <p:cNvGraphicFramePr>
            <a:graphicFrameLocks noGrp="1"/>
          </p:cNvGraphicFramePr>
          <p:nvPr>
            <p:ph idx="1"/>
            <p:extLst>
              <p:ext uri="{D42A27DB-BD31-4B8C-83A1-F6EECF244321}">
                <p14:modId xmlns:p14="http://schemas.microsoft.com/office/powerpoint/2010/main" val="3196491965"/>
              </p:ext>
            </p:extLst>
          </p:nvPr>
        </p:nvGraphicFramePr>
        <p:xfrm>
          <a:off x="690282" y="203760"/>
          <a:ext cx="10515600" cy="4182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55ECCA2D-27B6-4592-9358-EB60B4701ABA}"/>
              </a:ext>
            </a:extLst>
          </p:cNvPr>
          <p:cNvSpPr txBox="1"/>
          <p:nvPr/>
        </p:nvSpPr>
        <p:spPr>
          <a:xfrm>
            <a:off x="307806" y="3877359"/>
            <a:ext cx="10898076" cy="1477328"/>
          </a:xfrm>
          <a:prstGeom prst="rect">
            <a:avLst/>
          </a:prstGeom>
          <a:noFill/>
        </p:spPr>
        <p:txBody>
          <a:bodyPr wrap="square" rtlCol="0">
            <a:spAutoFit/>
          </a:bodyPr>
          <a:lstStyle/>
          <a:p>
            <a:r>
              <a:rPr lang="az-Latn-AZ" sz="1800" dirty="0">
                <a:solidFill>
                  <a:srgbClr val="000000"/>
                </a:solidFill>
                <a:effectLst/>
                <a:latin typeface="Times New Roman" panose="02020603050405020304" pitchFamily="18" charset="0"/>
                <a:ea typeface="Calibri" panose="020F0502020204030204" pitchFamily="34" charset="0"/>
              </a:rPr>
              <a:t>Trafikin toplanması prosesi sniffinq üsulu ilə həyata keçirilir. Sniffinq real-vaxt rejimində şəbəkə trafikinin toplanması və analizi prosesidir. Bura şəbəkədən keçən məlumat paketlərinin tutulması və araşdırılması daxildir. Sniffinq üsulu adətən sistem inzibatçıları, şəbəkə inzibatçıları, təhlükəsizlik mühəndisləri tərəfindən şəbəkə davranışını təhlil edilməsi, şəbəkədə yaranmış problemlərin analizi və həll edilməsi və şəbəkə trafiki haqqında məlumat toplamaq üçün istifadə edilir </a:t>
            </a:r>
            <a:endParaRPr lang="az-Latn-AZ" dirty="0"/>
          </a:p>
        </p:txBody>
      </p:sp>
    </p:spTree>
    <p:extLst>
      <p:ext uri="{BB962C8B-B14F-4D97-AF65-F5344CB8AC3E}">
        <p14:creationId xmlns:p14="http://schemas.microsoft.com/office/powerpoint/2010/main" val="2487347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8FC6D-C254-4CEE-9B8E-65203E95DB89}"/>
              </a:ext>
            </a:extLst>
          </p:cNvPr>
          <p:cNvSpPr>
            <a:spLocks noGrp="1"/>
          </p:cNvSpPr>
          <p:nvPr>
            <p:ph type="title"/>
          </p:nvPr>
        </p:nvSpPr>
        <p:spPr>
          <a:xfrm>
            <a:off x="0" y="174625"/>
            <a:ext cx="10515600" cy="1325563"/>
          </a:xfrm>
        </p:spPr>
        <p:txBody>
          <a:bodyPr>
            <a:normAutofit/>
          </a:bodyPr>
          <a:lstStyle/>
          <a:p>
            <a:r>
              <a:rPr lang="az-Latn-AZ" sz="2400" dirty="0" err="1">
                <a:solidFill>
                  <a:srgbClr val="000000"/>
                </a:solidFill>
                <a:effectLst/>
                <a:latin typeface="Times New Roman" panose="02020603050405020304" pitchFamily="18" charset="0"/>
                <a:ea typeface="Calibri" panose="020F0502020204030204" pitchFamily="34" charset="0"/>
              </a:rPr>
              <a:t>Sniffinq</a:t>
            </a:r>
            <a:r>
              <a:rPr lang="az-Latn-AZ" sz="2400" dirty="0">
                <a:solidFill>
                  <a:srgbClr val="000000"/>
                </a:solidFill>
                <a:effectLst/>
                <a:latin typeface="Times New Roman" panose="02020603050405020304" pitchFamily="18" charset="0"/>
                <a:ea typeface="Calibri" panose="020F0502020204030204" pitchFamily="34" charset="0"/>
              </a:rPr>
              <a:t> OSİ modelinin müxtəlif səviyyələrində aparıla bilər</a:t>
            </a:r>
            <a:endParaRPr lang="en-US" sz="5400" dirty="0"/>
          </a:p>
        </p:txBody>
      </p:sp>
      <p:graphicFrame>
        <p:nvGraphicFramePr>
          <p:cNvPr id="4" name="Content Placeholder 3">
            <a:extLst>
              <a:ext uri="{FF2B5EF4-FFF2-40B4-BE49-F238E27FC236}">
                <a16:creationId xmlns:a16="http://schemas.microsoft.com/office/drawing/2014/main" id="{09C1D261-FB51-4085-8E93-3562AD7D4E24}"/>
              </a:ext>
            </a:extLst>
          </p:cNvPr>
          <p:cNvGraphicFramePr>
            <a:graphicFrameLocks noGrp="1"/>
          </p:cNvGraphicFramePr>
          <p:nvPr>
            <p:ph idx="1"/>
            <p:extLst>
              <p:ext uri="{D42A27DB-BD31-4B8C-83A1-F6EECF244321}">
                <p14:modId xmlns:p14="http://schemas.microsoft.com/office/powerpoint/2010/main" val="317676452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61312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576AD-41D8-41EE-9B80-2552F3B89ECE}"/>
              </a:ext>
            </a:extLst>
          </p:cNvPr>
          <p:cNvSpPr>
            <a:spLocks noGrp="1"/>
          </p:cNvSpPr>
          <p:nvPr>
            <p:ph type="title"/>
          </p:nvPr>
        </p:nvSpPr>
        <p:spPr>
          <a:xfrm>
            <a:off x="114300" y="18255"/>
            <a:ext cx="10515600" cy="1325563"/>
          </a:xfrm>
        </p:spPr>
        <p:txBody>
          <a:bodyPr>
            <a:normAutofit/>
          </a:bodyPr>
          <a:lstStyle/>
          <a:p>
            <a:r>
              <a:rPr lang="az-Latn-AZ"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a:t>
            </a:r>
            <a:r>
              <a:rPr lang="az-Latn-AZ" sz="2800" b="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trafikinin</a:t>
            </a:r>
            <a:r>
              <a:rPr lang="az-Latn-AZ"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analizi üçün konseptual modelin işlənməsi.</a:t>
            </a:r>
            <a:endParaRPr lang="en-US" sz="6000" dirty="0"/>
          </a:p>
        </p:txBody>
      </p:sp>
      <p:sp>
        <p:nvSpPr>
          <p:cNvPr id="3" name="Content Placeholder 2">
            <a:extLst>
              <a:ext uri="{FF2B5EF4-FFF2-40B4-BE49-F238E27FC236}">
                <a16:creationId xmlns:a16="http://schemas.microsoft.com/office/drawing/2014/main" id="{350737A2-4CC8-45DD-997E-6141D1306D8B}"/>
              </a:ext>
            </a:extLst>
          </p:cNvPr>
          <p:cNvSpPr>
            <a:spLocks noGrp="1"/>
          </p:cNvSpPr>
          <p:nvPr>
            <p:ph idx="1"/>
          </p:nvPr>
        </p:nvSpPr>
        <p:spPr>
          <a:xfrm>
            <a:off x="314325" y="1552575"/>
            <a:ext cx="11201400" cy="4848225"/>
          </a:xfrm>
        </p:spPr>
        <p:txBody>
          <a:bodyPr/>
          <a:lstStyle/>
          <a:p>
            <a:r>
              <a:rPr lang="az-Latn-AZ" sz="1800" dirty="0">
                <a:effectLst/>
                <a:latin typeface="Times New Roman" panose="02020603050405020304" pitchFamily="18" charset="0"/>
                <a:ea typeface="Calibri" panose="020F0502020204030204" pitchFamily="34" charset="0"/>
              </a:rPr>
              <a:t>Şəbəkə </a:t>
            </a:r>
            <a:r>
              <a:rPr lang="az-Latn-AZ" sz="1800" dirty="0" err="1">
                <a:effectLst/>
                <a:latin typeface="Times New Roman" panose="02020603050405020304" pitchFamily="18" charset="0"/>
                <a:ea typeface="Calibri" panose="020F0502020204030204" pitchFamily="34" charset="0"/>
              </a:rPr>
              <a:t>traffikinin</a:t>
            </a:r>
            <a:r>
              <a:rPr lang="az-Latn-AZ" sz="1800" dirty="0">
                <a:effectLst/>
                <a:latin typeface="Times New Roman" panose="02020603050405020304" pitchFamily="18" charset="0"/>
                <a:ea typeface="Calibri" panose="020F0502020204030204" pitchFamily="34" charset="0"/>
              </a:rPr>
              <a:t> analizi sisteminin işlənməsi üçün </a:t>
            </a:r>
            <a:r>
              <a:rPr lang="az-Latn-AZ" sz="1800" dirty="0" err="1">
                <a:effectLst/>
                <a:latin typeface="Times New Roman" panose="02020603050405020304" pitchFamily="18" charset="0"/>
                <a:ea typeface="Calibri" panose="020F0502020204030204" pitchFamily="34" charset="0"/>
              </a:rPr>
              <a:t>python</a:t>
            </a:r>
            <a:r>
              <a:rPr lang="az-Latn-AZ" sz="1800" dirty="0">
                <a:effectLst/>
                <a:latin typeface="Times New Roman" panose="02020603050405020304" pitchFamily="18" charset="0"/>
                <a:ea typeface="Calibri" panose="020F0502020204030204" pitchFamily="34" charset="0"/>
              </a:rPr>
              <a:t> proqramlaşdırma dilindən istifadə </a:t>
            </a:r>
            <a:r>
              <a:rPr lang="az-Latn-AZ" sz="1800" dirty="0" err="1">
                <a:effectLst/>
                <a:latin typeface="Times New Roman" panose="02020603050405020304" pitchFamily="18" charset="0"/>
                <a:ea typeface="Calibri" panose="020F0502020204030204" pitchFamily="34" charset="0"/>
              </a:rPr>
              <a:t>edilmişdir</a:t>
            </a:r>
            <a:r>
              <a:rPr lang="az-Latn-AZ" sz="1800" dirty="0">
                <a:effectLst/>
                <a:latin typeface="Times New Roman" panose="02020603050405020304" pitchFamily="18" charset="0"/>
                <a:ea typeface="Calibri" panose="020F0502020204030204" pitchFamily="34" charset="0"/>
              </a:rPr>
              <a:t>. Şəbəkə </a:t>
            </a:r>
            <a:r>
              <a:rPr lang="az-Latn-AZ" sz="1800" dirty="0" err="1">
                <a:effectLst/>
                <a:latin typeface="Times New Roman" panose="02020603050405020304" pitchFamily="18" charset="0"/>
                <a:ea typeface="Calibri" panose="020F0502020204030204" pitchFamily="34" charset="0"/>
              </a:rPr>
              <a:t>trafikinin</a:t>
            </a:r>
            <a:r>
              <a:rPr lang="az-Latn-AZ" sz="1800" dirty="0">
                <a:effectLst/>
                <a:latin typeface="Times New Roman" panose="02020603050405020304" pitchFamily="18" charset="0"/>
                <a:ea typeface="Calibri" panose="020F0502020204030204" pitchFamily="34" charset="0"/>
              </a:rPr>
              <a:t> analizi sisteminin işlənməsi üçün </a:t>
            </a:r>
            <a:r>
              <a:rPr lang="az-Latn-AZ" sz="1800" dirty="0" err="1">
                <a:effectLst/>
                <a:latin typeface="Times New Roman" panose="02020603050405020304" pitchFamily="18" charset="0"/>
                <a:ea typeface="Calibri" panose="020F0502020204030204" pitchFamily="34" charset="0"/>
              </a:rPr>
              <a:t>Python</a:t>
            </a:r>
            <a:r>
              <a:rPr lang="az-Latn-AZ" sz="1800" dirty="0">
                <a:effectLst/>
                <a:latin typeface="Times New Roman" panose="02020603050405020304" pitchFamily="18" charset="0"/>
                <a:ea typeface="Calibri" panose="020F0502020204030204" pitchFamily="34" charset="0"/>
              </a:rPr>
              <a:t> istifadə etməyin bəzi əsas üstünlükləri </a:t>
            </a:r>
            <a:r>
              <a:rPr lang="az-Latn-AZ" sz="1800" dirty="0" err="1">
                <a:effectLst/>
                <a:latin typeface="Times New Roman" panose="02020603050405020304" pitchFamily="18" charset="0"/>
                <a:ea typeface="Calibri" panose="020F0502020204030204" pitchFamily="34" charset="0"/>
              </a:rPr>
              <a:t>aşağıdakılardır</a:t>
            </a:r>
            <a:endParaRPr lang="az-Latn-AZ" sz="1800" dirty="0">
              <a:effectLst/>
              <a:latin typeface="Times New Roman" panose="02020603050405020304" pitchFamily="18" charset="0"/>
              <a:ea typeface="Calibri" panose="020F0502020204030204" pitchFamily="34" charset="0"/>
            </a:endParaRPr>
          </a:p>
          <a:p>
            <a:endParaRPr lang="az-Latn-AZ" sz="1800" dirty="0">
              <a:effectLst/>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İstifadəsinin asanlığı.</a:t>
            </a:r>
            <a:r>
              <a:rPr lang="az-Latn-AZ" sz="1800" dirty="0">
                <a:effectLst/>
                <a:latin typeface="Times New Roman" panose="02020603050405020304" pitchFamily="18" charset="0"/>
                <a:ea typeface="Calibri" panose="020F0502020204030204" pitchFamily="34" charset="0"/>
              </a:rPr>
              <a:t> </a:t>
            </a:r>
            <a:endParaRPr lang="az-Latn-AZ" sz="1800" dirty="0">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Geniş kitabxana </a:t>
            </a:r>
            <a:r>
              <a:rPr lang="az-Latn-AZ" sz="1800" b="1" dirty="0" err="1">
                <a:effectLst/>
                <a:latin typeface="Times New Roman" panose="02020603050405020304" pitchFamily="18" charset="0"/>
                <a:ea typeface="Calibri" panose="020F0502020204030204" pitchFamily="34" charset="0"/>
              </a:rPr>
              <a:t>ekosistemi</a:t>
            </a:r>
            <a:endParaRPr lang="az-Latn-AZ" sz="1800" b="1" dirty="0">
              <a:effectLst/>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Müxtəlif platformalara uyğunluq</a:t>
            </a:r>
            <a:endParaRPr lang="az-Latn-AZ" sz="1800" b="1" dirty="0">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Çoxsaylı protokolları dəstəkləmə</a:t>
            </a:r>
          </a:p>
          <a:p>
            <a:r>
              <a:rPr lang="az-Latn-AZ" sz="1800" b="1" dirty="0">
                <a:effectLst/>
                <a:latin typeface="Times New Roman" panose="02020603050405020304" pitchFamily="18" charset="0"/>
                <a:ea typeface="Calibri" panose="020F0502020204030204" pitchFamily="34" charset="0"/>
              </a:rPr>
              <a:t>Məlumatların təhlili və </a:t>
            </a:r>
            <a:r>
              <a:rPr lang="az-Latn-AZ" sz="1800" b="1" dirty="0" err="1">
                <a:effectLst/>
                <a:latin typeface="Times New Roman" panose="02020603050405020304" pitchFamily="18" charset="0"/>
                <a:ea typeface="Calibri" panose="020F0502020204030204" pitchFamily="34" charset="0"/>
              </a:rPr>
              <a:t>vizuallaşdırılması</a:t>
            </a:r>
            <a:endParaRPr lang="az-Latn-AZ" sz="1800" b="1" dirty="0">
              <a:latin typeface="Times New Roman" panose="02020603050405020304" pitchFamily="18" charset="0"/>
              <a:ea typeface="Calibri" panose="020F0502020204030204" pitchFamily="34" charset="0"/>
            </a:endParaRPr>
          </a:p>
          <a:p>
            <a:r>
              <a:rPr lang="az-Latn-AZ" sz="1800" b="1" dirty="0">
                <a:effectLst/>
                <a:latin typeface="Times New Roman" panose="02020603050405020304" pitchFamily="18" charset="0"/>
                <a:ea typeface="Calibri" panose="020F0502020204030204" pitchFamily="34" charset="0"/>
              </a:rPr>
              <a:t>İnteqrasiya imkanları</a:t>
            </a:r>
          </a:p>
          <a:p>
            <a:r>
              <a:rPr lang="az-Latn-AZ" sz="1800" b="1" dirty="0">
                <a:effectLst/>
                <a:latin typeface="Times New Roman" panose="02020603050405020304" pitchFamily="18" charset="0"/>
                <a:ea typeface="Calibri" panose="020F0502020204030204" pitchFamily="34" charset="0"/>
              </a:rPr>
              <a:t>Genişmiqyaslılıq və </a:t>
            </a:r>
            <a:r>
              <a:rPr lang="az-Latn-AZ" sz="1800" b="1" dirty="0" err="1">
                <a:effectLst/>
                <a:latin typeface="Times New Roman" panose="02020603050405020304" pitchFamily="18" charset="0"/>
                <a:ea typeface="Calibri" panose="020F0502020204030204" pitchFamily="34" charset="0"/>
              </a:rPr>
              <a:t>performans</a:t>
            </a:r>
            <a:endParaRPr lang="az-Latn-AZ" sz="1800" b="1" dirty="0">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41651332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773A1D-4146-4DDD-8602-E0E6B4F507D0}"/>
              </a:ext>
            </a:extLst>
          </p:cNvPr>
          <p:cNvSpPr>
            <a:spLocks noGrp="1"/>
          </p:cNvSpPr>
          <p:nvPr>
            <p:ph idx="1"/>
          </p:nvPr>
        </p:nvSpPr>
        <p:spPr>
          <a:xfrm>
            <a:off x="200025" y="409575"/>
            <a:ext cx="11687175" cy="6172200"/>
          </a:xfrm>
        </p:spPr>
        <p:txBody>
          <a:bodyPr>
            <a:normAutofit/>
          </a:bodyPr>
          <a:lstStyle/>
          <a:p>
            <a:r>
              <a:rPr lang="az-Latn-AZ" sz="2000" dirty="0">
                <a:effectLst/>
                <a:latin typeface="Times New Roman" panose="02020603050405020304" pitchFamily="18" charset="0"/>
                <a:ea typeface="Calibri" panose="020F0502020204030204" pitchFamily="34" charset="0"/>
              </a:rPr>
              <a:t>Şəbəkə </a:t>
            </a:r>
            <a:r>
              <a:rPr lang="az-Latn-AZ" sz="2000" dirty="0" err="1">
                <a:effectLst/>
                <a:latin typeface="Times New Roman" panose="02020603050405020304" pitchFamily="18" charset="0"/>
                <a:ea typeface="Calibri" panose="020F0502020204030204" pitchFamily="34" charset="0"/>
              </a:rPr>
              <a:t>trafikinin</a:t>
            </a:r>
            <a:r>
              <a:rPr lang="az-Latn-AZ" sz="2000" dirty="0">
                <a:effectLst/>
                <a:latin typeface="Times New Roman" panose="02020603050405020304" pitchFamily="18" charset="0"/>
                <a:ea typeface="Calibri" panose="020F0502020204030204" pitchFamily="34" charset="0"/>
              </a:rPr>
              <a:t> analizi sistemində ilkin olaraq </a:t>
            </a:r>
            <a:r>
              <a:rPr lang="az-Latn-AZ" sz="2000" dirty="0" err="1">
                <a:effectLst/>
                <a:latin typeface="Times New Roman" panose="02020603050405020304" pitchFamily="18" charset="0"/>
                <a:ea typeface="Calibri" panose="020F0502020204030204" pitchFamily="34" charset="0"/>
              </a:rPr>
              <a:t>loq</a:t>
            </a:r>
            <a:r>
              <a:rPr lang="az-Latn-AZ" sz="2000" dirty="0">
                <a:effectLst/>
                <a:latin typeface="Times New Roman" panose="02020603050405020304" pitchFamily="18" charset="0"/>
                <a:ea typeface="Calibri" panose="020F0502020204030204" pitchFamily="34" charset="0"/>
              </a:rPr>
              <a:t> faylları toplanaraq PCAP formatında saxlanılır. İlkin yoxlama mərhələsində paket qəbul edilmiş şəbəkə cihazına qoşulmanın mümkün olub olmadığı periodik olaraq yoxlanılır. Qoşulma zamanı ilkin olaraq monitorinq tarixi təyin edilir və paketlərin toplanması prosesi başlayır.  Əgər şəbəkə </a:t>
            </a:r>
            <a:r>
              <a:rPr lang="az-Latn-AZ" sz="2000" dirty="0" err="1">
                <a:effectLst/>
                <a:latin typeface="Times New Roman" panose="02020603050405020304" pitchFamily="18" charset="0"/>
                <a:ea typeface="Calibri" panose="020F0502020204030204" pitchFamily="34" charset="0"/>
              </a:rPr>
              <a:t>trafikinin</a:t>
            </a:r>
            <a:r>
              <a:rPr lang="az-Latn-AZ" sz="2000" dirty="0">
                <a:effectLst/>
                <a:latin typeface="Times New Roman" panose="02020603050405020304" pitchFamily="18" charset="0"/>
                <a:ea typeface="Calibri" panose="020F0502020204030204" pitchFamily="34" charset="0"/>
              </a:rPr>
              <a:t> analizi sisteminin cihazla əlaqəsi kəsilərsə qeyri aktiv zaman aralığı avtomatik olaraq hesablanır və təqdim edilir. Cihazlardan toplanmış paketlər təhlili üçün emalediciyə ötürülür. Emaledici yığılmış məlumat </a:t>
            </a:r>
            <a:r>
              <a:rPr lang="az-Latn-AZ" sz="2000" dirty="0" err="1">
                <a:effectLst/>
                <a:latin typeface="Times New Roman" panose="02020603050405020304" pitchFamily="18" charset="0"/>
                <a:ea typeface="Calibri" panose="020F0502020204030204" pitchFamily="34" charset="0"/>
              </a:rPr>
              <a:t>toplusundan</a:t>
            </a:r>
            <a:r>
              <a:rPr lang="az-Latn-AZ" sz="2000" dirty="0">
                <a:effectLst/>
                <a:latin typeface="Times New Roman" panose="02020603050405020304" pitchFamily="18" charset="0"/>
                <a:ea typeface="Calibri" panose="020F0502020204030204" pitchFamily="34" charset="0"/>
              </a:rPr>
              <a:t> təyin etdiyimiz informasiyanı filtrləyərək </a:t>
            </a:r>
            <a:r>
              <a:rPr lang="az-Latn-AZ" sz="2000" dirty="0" err="1">
                <a:effectLst/>
                <a:latin typeface="Times New Roman" panose="02020603050405020304" pitchFamily="18" charset="0"/>
                <a:ea typeface="Calibri" panose="020F0502020204030204" pitchFamily="34" charset="0"/>
              </a:rPr>
              <a:t>normallaşdırır</a:t>
            </a:r>
            <a:r>
              <a:rPr lang="az-Latn-AZ" sz="2000" dirty="0">
                <a:effectLst/>
                <a:latin typeface="Times New Roman" panose="02020603050405020304" pitchFamily="18" charset="0"/>
                <a:ea typeface="Calibri" panose="020F0502020204030204" pitchFamily="34" charset="0"/>
              </a:rPr>
              <a:t>. Bundan sonra alınmış nəticə istifadəçi interfeysində əksini tapır. Alınmış nəticələr əlavə olaraq verilənlər bazasında toplanır. Məlumat bazasında toplanmış informasiya əlverişli işlənməsi məqsədilə </a:t>
            </a:r>
            <a:r>
              <a:rPr lang="az-Latn-AZ" sz="2000" dirty="0" err="1">
                <a:effectLst/>
                <a:latin typeface="Times New Roman" panose="02020603050405020304" pitchFamily="18" charset="0"/>
                <a:ea typeface="Calibri" panose="020F0502020204030204" pitchFamily="34" charset="0"/>
              </a:rPr>
              <a:t>indekslənir</a:t>
            </a:r>
            <a:r>
              <a:rPr lang="az-Latn-AZ" sz="2000" dirty="0">
                <a:effectLst/>
                <a:latin typeface="Times New Roman" panose="02020603050405020304" pitchFamily="18" charset="0"/>
                <a:ea typeface="Calibri" panose="020F0502020204030204" pitchFamily="34" charset="0"/>
              </a:rPr>
              <a:t>. Şəbəkə </a:t>
            </a:r>
            <a:r>
              <a:rPr lang="az-Latn-AZ" sz="2000" dirty="0" err="1">
                <a:effectLst/>
                <a:latin typeface="Times New Roman" panose="02020603050405020304" pitchFamily="18" charset="0"/>
                <a:ea typeface="Calibri" panose="020F0502020204030204" pitchFamily="34" charset="0"/>
              </a:rPr>
              <a:t>trafikinin</a:t>
            </a:r>
            <a:r>
              <a:rPr lang="az-Latn-AZ" sz="2000" dirty="0">
                <a:effectLst/>
                <a:latin typeface="Times New Roman" panose="02020603050405020304" pitchFamily="18" charset="0"/>
                <a:ea typeface="Calibri" panose="020F0502020204030204" pitchFamily="34" charset="0"/>
              </a:rPr>
              <a:t> analizi sistemində </a:t>
            </a:r>
            <a:r>
              <a:rPr lang="az-Latn-AZ" sz="2000" dirty="0" err="1">
                <a:effectLst/>
                <a:latin typeface="Times New Roman" panose="02020603050405020304" pitchFamily="18" charset="0"/>
                <a:ea typeface="Calibri" panose="020F0502020204030204" pitchFamily="34" charset="0"/>
              </a:rPr>
              <a:t>indeksləşdirmə</a:t>
            </a:r>
            <a:r>
              <a:rPr lang="az-Latn-AZ" sz="2000" dirty="0">
                <a:effectLst/>
                <a:latin typeface="Times New Roman" panose="02020603050405020304" pitchFamily="18" charset="0"/>
                <a:ea typeface="Calibri" panose="020F0502020204030204" pitchFamily="34" charset="0"/>
              </a:rPr>
              <a:t> səmərəli axtarış və təhlili təmin etmək üçün şəbəkə </a:t>
            </a:r>
            <a:r>
              <a:rPr lang="az-Latn-AZ" sz="2000" dirty="0" err="1">
                <a:effectLst/>
                <a:latin typeface="Times New Roman" panose="02020603050405020304" pitchFamily="18" charset="0"/>
                <a:ea typeface="Calibri" panose="020F0502020204030204" pitchFamily="34" charset="0"/>
              </a:rPr>
              <a:t>trafiki</a:t>
            </a:r>
            <a:r>
              <a:rPr lang="az-Latn-AZ" sz="2000" dirty="0">
                <a:effectLst/>
                <a:latin typeface="Times New Roman" panose="02020603050405020304" pitchFamily="18" charset="0"/>
                <a:ea typeface="Calibri" panose="020F0502020204030204" pitchFamily="34" charset="0"/>
              </a:rPr>
              <a:t> məlumatlarının təşkili və </a:t>
            </a:r>
            <a:r>
              <a:rPr lang="az-Latn-AZ" sz="2000" dirty="0" err="1">
                <a:effectLst/>
                <a:latin typeface="Times New Roman" panose="02020603050405020304" pitchFamily="18" charset="0"/>
                <a:ea typeface="Calibri" panose="020F0502020204030204" pitchFamily="34" charset="0"/>
              </a:rPr>
              <a:t>strukturlaşdırılması</a:t>
            </a:r>
            <a:r>
              <a:rPr lang="az-Latn-AZ" sz="2000" dirty="0">
                <a:effectLst/>
                <a:latin typeface="Times New Roman" panose="02020603050405020304" pitchFamily="18" charset="0"/>
                <a:ea typeface="Calibri" panose="020F0502020204030204" pitchFamily="34" charset="0"/>
              </a:rPr>
              <a:t> prosesidir. </a:t>
            </a:r>
            <a:r>
              <a:rPr lang="az-Latn-AZ" sz="2000" dirty="0" err="1">
                <a:effectLst/>
                <a:latin typeface="Times New Roman" panose="02020603050405020304" pitchFamily="18" charset="0"/>
                <a:ea typeface="Calibri" panose="020F0502020204030204" pitchFamily="34" charset="0"/>
              </a:rPr>
              <a:t>İndeksləşdirmə</a:t>
            </a:r>
            <a:r>
              <a:rPr lang="az-Latn-AZ" sz="2000" dirty="0">
                <a:effectLst/>
                <a:latin typeface="Times New Roman" panose="02020603050405020304" pitchFamily="18" charset="0"/>
                <a:ea typeface="Calibri" panose="020F0502020204030204" pitchFamily="34" charset="0"/>
              </a:rPr>
              <a:t> böyük həcmli şəbəkə </a:t>
            </a:r>
            <a:r>
              <a:rPr lang="az-Latn-AZ" sz="2000" dirty="0" err="1">
                <a:effectLst/>
                <a:latin typeface="Times New Roman" panose="02020603050405020304" pitchFamily="18" charset="0"/>
                <a:ea typeface="Calibri" panose="020F0502020204030204" pitchFamily="34" charset="0"/>
              </a:rPr>
              <a:t>trafikinin</a:t>
            </a:r>
            <a:r>
              <a:rPr lang="az-Latn-AZ" sz="2000" dirty="0">
                <a:effectLst/>
                <a:latin typeface="Times New Roman" panose="02020603050405020304" pitchFamily="18" charset="0"/>
                <a:ea typeface="Calibri" panose="020F0502020204030204" pitchFamily="34" charset="0"/>
              </a:rPr>
              <a:t> </a:t>
            </a:r>
            <a:r>
              <a:rPr lang="az-Latn-AZ" sz="2000" dirty="0" err="1">
                <a:effectLst/>
                <a:latin typeface="Times New Roman" panose="02020603050405020304" pitchFamily="18" charset="0"/>
                <a:ea typeface="Calibri" panose="020F0502020204030204" pitchFamily="34" charset="0"/>
              </a:rPr>
              <a:t>sorğulanmasını</a:t>
            </a:r>
            <a:r>
              <a:rPr lang="az-Latn-AZ" sz="2000" dirty="0">
                <a:effectLst/>
                <a:latin typeface="Times New Roman" panose="02020603050405020304" pitchFamily="18" charset="0"/>
                <a:ea typeface="Calibri" panose="020F0502020204030204" pitchFamily="34" charset="0"/>
              </a:rPr>
              <a:t> və təhlilini </a:t>
            </a:r>
            <a:r>
              <a:rPr lang="az-Latn-AZ" sz="2000" dirty="0" err="1">
                <a:effectLst/>
                <a:latin typeface="Times New Roman" panose="02020603050405020304" pitchFamily="18" charset="0"/>
                <a:ea typeface="Calibri" panose="020F0502020204030204" pitchFamily="34" charset="0"/>
              </a:rPr>
              <a:t>sürətləndirməkdə</a:t>
            </a:r>
            <a:r>
              <a:rPr lang="az-Latn-AZ" sz="2000" dirty="0">
                <a:effectLst/>
                <a:latin typeface="Times New Roman" panose="02020603050405020304" pitchFamily="18" charset="0"/>
                <a:ea typeface="Calibri" panose="020F0502020204030204" pitchFamily="34" charset="0"/>
              </a:rPr>
              <a:t> həlledici rol oynayır və analitiklərə toplanmış məlumat yığınından müvafiq məlumatı tez tapmağa və çıxarmağa imkan verir. </a:t>
            </a:r>
            <a:r>
              <a:rPr lang="az-Latn-AZ" sz="2000" dirty="0" err="1">
                <a:effectLst/>
                <a:latin typeface="Times New Roman" panose="02020603050405020304" pitchFamily="18" charset="0"/>
                <a:ea typeface="Calibri" panose="020F0502020204030204" pitchFamily="34" charset="0"/>
              </a:rPr>
              <a:t>İndexlər</a:t>
            </a:r>
            <a:r>
              <a:rPr lang="az-Latn-AZ" sz="2000" dirty="0">
                <a:effectLst/>
                <a:latin typeface="Times New Roman" panose="02020603050405020304" pitchFamily="18" charset="0"/>
                <a:ea typeface="Calibri" panose="020F0502020204030204" pitchFamily="34" charset="0"/>
              </a:rPr>
              <a:t> paketlərdən çıxarılmış məlumat əsasında yaradılır. </a:t>
            </a:r>
            <a:r>
              <a:rPr lang="az-Latn-AZ" sz="2000" dirty="0" err="1">
                <a:effectLst/>
                <a:latin typeface="Times New Roman" panose="02020603050405020304" pitchFamily="18" charset="0"/>
                <a:ea typeface="Calibri" panose="020F0502020204030204" pitchFamily="34" charset="0"/>
              </a:rPr>
              <a:t>İndeksləşdirmə</a:t>
            </a:r>
            <a:r>
              <a:rPr lang="az-Latn-AZ" sz="2000" dirty="0">
                <a:effectLst/>
                <a:latin typeface="Times New Roman" panose="02020603050405020304" pitchFamily="18" charset="0"/>
                <a:ea typeface="Calibri" panose="020F0502020204030204" pitchFamily="34" charset="0"/>
              </a:rPr>
              <a:t> üçün seçilmiş sahələr təhlilin </a:t>
            </a:r>
            <a:r>
              <a:rPr lang="az-Latn-AZ" sz="2000" dirty="0" err="1">
                <a:effectLst/>
                <a:latin typeface="Times New Roman" panose="02020603050405020304" pitchFamily="18" charset="0"/>
                <a:ea typeface="Calibri" panose="020F0502020204030204" pitchFamily="34" charset="0"/>
              </a:rPr>
              <a:t>tələblərindən</a:t>
            </a:r>
            <a:r>
              <a:rPr lang="az-Latn-AZ" sz="2000" dirty="0">
                <a:effectLst/>
                <a:latin typeface="Times New Roman" panose="02020603050405020304" pitchFamily="18" charset="0"/>
                <a:ea typeface="Calibri" panose="020F0502020204030204" pitchFamily="34" charset="0"/>
              </a:rPr>
              <a:t> və </a:t>
            </a:r>
            <a:r>
              <a:rPr lang="az-Latn-AZ" sz="2000" dirty="0" err="1">
                <a:effectLst/>
                <a:latin typeface="Times New Roman" panose="02020603050405020304" pitchFamily="18" charset="0"/>
                <a:ea typeface="Calibri" panose="020F0502020204030204" pitchFamily="34" charset="0"/>
              </a:rPr>
              <a:t>məqsədlərindən</a:t>
            </a:r>
            <a:r>
              <a:rPr lang="az-Latn-AZ" sz="2000" dirty="0">
                <a:effectLst/>
                <a:latin typeface="Times New Roman" panose="02020603050405020304" pitchFamily="18" charset="0"/>
                <a:ea typeface="Calibri" panose="020F0502020204030204" pitchFamily="34" charset="0"/>
              </a:rPr>
              <a:t> asılıdır. Ümumi olaraq </a:t>
            </a:r>
            <a:r>
              <a:rPr lang="az-Latn-AZ" sz="2000" dirty="0" err="1">
                <a:effectLst/>
                <a:latin typeface="Times New Roman" panose="02020603050405020304" pitchFamily="18" charset="0"/>
                <a:ea typeface="Calibri" panose="020F0502020204030204" pitchFamily="34" charset="0"/>
              </a:rPr>
              <a:t>indeksləşdirilmiş</a:t>
            </a:r>
            <a:r>
              <a:rPr lang="az-Latn-AZ" sz="2000" dirty="0">
                <a:effectLst/>
                <a:latin typeface="Times New Roman" panose="02020603050405020304" pitchFamily="18" charset="0"/>
                <a:ea typeface="Calibri" panose="020F0502020204030204" pitchFamily="34" charset="0"/>
              </a:rPr>
              <a:t> sahələrə mənbə və təyinat IP ünvanları, port nömrələri, protokollar, vaxt ştampları daxildir. Bu </a:t>
            </a:r>
            <a:r>
              <a:rPr lang="az-Latn-AZ" sz="2000" dirty="0" err="1">
                <a:effectLst/>
                <a:latin typeface="Times New Roman" panose="02020603050405020304" pitchFamily="18" charset="0"/>
                <a:ea typeface="Calibri" panose="020F0502020204030204" pitchFamily="34" charset="0"/>
              </a:rPr>
              <a:t>indeksləşdirilmiş</a:t>
            </a:r>
            <a:r>
              <a:rPr lang="az-Latn-AZ" sz="2000" dirty="0">
                <a:effectLst/>
                <a:latin typeface="Times New Roman" panose="02020603050405020304" pitchFamily="18" charset="0"/>
                <a:ea typeface="Calibri" panose="020F0502020204030204" pitchFamily="34" charset="0"/>
              </a:rPr>
              <a:t> sahələr təhlil zamanı əsas axtarış parametrləri kimi istifadə edilir.</a:t>
            </a:r>
            <a:endParaRPr lang="en-US" sz="3200" dirty="0"/>
          </a:p>
        </p:txBody>
      </p:sp>
    </p:spTree>
    <p:extLst>
      <p:ext uri="{BB962C8B-B14F-4D97-AF65-F5344CB8AC3E}">
        <p14:creationId xmlns:p14="http://schemas.microsoft.com/office/powerpoint/2010/main" val="588559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2F4BD-AF5A-098C-211E-412B20A63A50}"/>
              </a:ext>
            </a:extLst>
          </p:cNvPr>
          <p:cNvSpPr>
            <a:spLocks noGrp="1"/>
          </p:cNvSpPr>
          <p:nvPr>
            <p:ph type="ctrTitle"/>
          </p:nvPr>
        </p:nvSpPr>
        <p:spPr>
          <a:xfrm>
            <a:off x="444708" y="199245"/>
            <a:ext cx="11102714" cy="736783"/>
          </a:xfrm>
        </p:spPr>
        <p:txBody>
          <a:bodyPr>
            <a:noAutofit/>
          </a:bodyPr>
          <a:lstStyle/>
          <a:p>
            <a:pPr algn="l"/>
            <a:r>
              <a:rPr lang="az-Latn-AZ" sz="2400" b="1" dirty="0">
                <a:solidFill>
                  <a:srgbClr val="000000"/>
                </a:solidFill>
                <a:effectLst/>
                <a:latin typeface="Times New Roman" panose="02020603050405020304" pitchFamily="18" charset="0"/>
                <a:ea typeface="Calibri" panose="020F0502020204030204" pitchFamily="34" charset="0"/>
              </a:rPr>
              <a:t> Şəbəkə trafikinin analizi sisteminin arxitekturası</a:t>
            </a:r>
            <a:endParaRPr lang="az-Latn-AZ" sz="3600" dirty="0"/>
          </a:p>
        </p:txBody>
      </p:sp>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444708" y="1207033"/>
            <a:ext cx="11457482" cy="1685796"/>
          </a:xfrm>
        </p:spPr>
        <p:txBody>
          <a:bodyPr>
            <a:normAutofit lnSpcReduction="10000"/>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Təhlükəsizlik məlumatı və hadisələrin idarə edilməsi (SIEM) təhlükəsizlik məlumatlılığını artırmağa və təhlükəsizlik təhdidlərini və risklərini müəyyən etməyə kömək edən təhlükəsizlik həllidir. O, müxtəlif təhlükəsizlik cihazlarından məlumat toplayır, bu məlumatları izləyir və təhlil edir və sonra nəticələri ondan istifadə edən biz-nesə uyğun şəkildə təqdim edir [28].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5C6C58C7-EC0F-F4F9-46E0-B89C0FF79158}"/>
              </a:ext>
            </a:extLst>
          </p:cNvPr>
          <p:cNvGrpSpPr/>
          <p:nvPr/>
        </p:nvGrpSpPr>
        <p:grpSpPr>
          <a:xfrm>
            <a:off x="3036330" y="2654358"/>
            <a:ext cx="5919470" cy="3577590"/>
            <a:chOff x="0" y="0"/>
            <a:chExt cx="5919916" cy="3577590"/>
          </a:xfrm>
        </p:grpSpPr>
        <p:sp>
          <p:nvSpPr>
            <p:cNvPr id="5" name="Rounded Rectangle 5">
              <a:extLst>
                <a:ext uri="{FF2B5EF4-FFF2-40B4-BE49-F238E27FC236}">
                  <a16:creationId xmlns:a16="http://schemas.microsoft.com/office/drawing/2014/main" id="{89C0DE38-A3AB-BEE1-3F4F-41925EEA3249}"/>
                </a:ext>
              </a:extLst>
            </p:cNvPr>
            <p:cNvSpPr/>
            <p:nvPr/>
          </p:nvSpPr>
          <p:spPr>
            <a:xfrm>
              <a:off x="0" y="0"/>
              <a:ext cx="1767016" cy="35834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Loq toplanması</a:t>
              </a:r>
              <a:endParaRPr lang="en-US" sz="1100" dirty="0">
                <a:effectLst/>
                <a:ea typeface="Calibri" panose="020F0502020204030204" pitchFamily="34" charset="0"/>
                <a:cs typeface="Times New Roman" panose="02020603050405020304" pitchFamily="18" charset="0"/>
              </a:endParaRPr>
            </a:p>
          </p:txBody>
        </p:sp>
        <p:sp>
          <p:nvSpPr>
            <p:cNvPr id="6" name="Rounded Rectangle 26">
              <a:extLst>
                <a:ext uri="{FF2B5EF4-FFF2-40B4-BE49-F238E27FC236}">
                  <a16:creationId xmlns:a16="http://schemas.microsoft.com/office/drawing/2014/main" id="{4CE6160A-1EFC-3E03-F546-6A2396F116B3}"/>
                </a:ext>
              </a:extLst>
            </p:cNvPr>
            <p:cNvSpPr/>
            <p:nvPr/>
          </p:nvSpPr>
          <p:spPr>
            <a:xfrm>
              <a:off x="0" y="523875"/>
              <a:ext cx="1767016" cy="35834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Loq analizi</a:t>
              </a:r>
              <a:endParaRPr lang="en-US" sz="1100" dirty="0">
                <a:effectLst/>
                <a:ea typeface="Calibri" panose="020F0502020204030204" pitchFamily="34" charset="0"/>
                <a:cs typeface="Times New Roman" panose="02020603050405020304" pitchFamily="18" charset="0"/>
              </a:endParaRPr>
            </a:p>
          </p:txBody>
        </p:sp>
        <p:sp>
          <p:nvSpPr>
            <p:cNvPr id="7" name="Rounded Rectangle 24">
              <a:extLst>
                <a:ext uri="{FF2B5EF4-FFF2-40B4-BE49-F238E27FC236}">
                  <a16:creationId xmlns:a16="http://schemas.microsoft.com/office/drawing/2014/main" id="{372D49D5-0DB2-CBEE-3EC2-8CB8B07CFA7A}"/>
                </a:ext>
              </a:extLst>
            </p:cNvPr>
            <p:cNvSpPr/>
            <p:nvPr/>
          </p:nvSpPr>
          <p:spPr>
            <a:xfrm>
              <a:off x="0" y="1047750"/>
              <a:ext cx="1767016" cy="35834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Hadisə korrelyasiyası</a:t>
              </a:r>
              <a:endParaRPr lang="en-US" sz="1100" dirty="0">
                <a:effectLst/>
                <a:ea typeface="Calibri" panose="020F0502020204030204" pitchFamily="34" charset="0"/>
                <a:cs typeface="Times New Roman" panose="02020603050405020304" pitchFamily="18" charset="0"/>
              </a:endParaRPr>
            </a:p>
          </p:txBody>
        </p:sp>
        <p:sp>
          <p:nvSpPr>
            <p:cNvPr id="8" name="Rounded Rectangle 23">
              <a:extLst>
                <a:ext uri="{FF2B5EF4-FFF2-40B4-BE49-F238E27FC236}">
                  <a16:creationId xmlns:a16="http://schemas.microsoft.com/office/drawing/2014/main" id="{76800D70-D91F-A535-AF6E-53D087D9E1A4}"/>
                </a:ext>
              </a:extLst>
            </p:cNvPr>
            <p:cNvSpPr/>
            <p:nvPr/>
          </p:nvSpPr>
          <p:spPr>
            <a:xfrm>
              <a:off x="0" y="1590675"/>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Kənar paketlər(illeqal)</a:t>
              </a:r>
              <a:endParaRPr lang="en-US" sz="1100" dirty="0">
                <a:effectLst/>
                <a:ea typeface="Calibri" panose="020F0502020204030204" pitchFamily="34" charset="0"/>
                <a:cs typeface="Times New Roman" panose="02020603050405020304" pitchFamily="18" charset="0"/>
              </a:endParaRPr>
            </a:p>
          </p:txBody>
        </p:sp>
        <p:sp>
          <p:nvSpPr>
            <p:cNvPr id="9" name="Rounded Rectangle 6">
              <a:extLst>
                <a:ext uri="{FF2B5EF4-FFF2-40B4-BE49-F238E27FC236}">
                  <a16:creationId xmlns:a16="http://schemas.microsoft.com/office/drawing/2014/main" id="{6DECE3CA-E4AB-D907-3706-4E187BAFB7A5}"/>
                </a:ext>
              </a:extLst>
            </p:cNvPr>
            <p:cNvSpPr/>
            <p:nvPr/>
          </p:nvSpPr>
          <p:spPr>
            <a:xfrm>
              <a:off x="0" y="2105025"/>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IT Struktur</a:t>
              </a:r>
              <a:endParaRPr lang="en-US" sz="1100" dirty="0">
                <a:effectLst/>
                <a:ea typeface="Calibri" panose="020F0502020204030204" pitchFamily="34" charset="0"/>
                <a:cs typeface="Times New Roman" panose="02020603050405020304" pitchFamily="18" charset="0"/>
              </a:endParaRPr>
            </a:p>
          </p:txBody>
        </p:sp>
        <p:sp>
          <p:nvSpPr>
            <p:cNvPr id="10" name="Rounded Rectangle 7">
              <a:extLst>
                <a:ext uri="{FF2B5EF4-FFF2-40B4-BE49-F238E27FC236}">
                  <a16:creationId xmlns:a16="http://schemas.microsoft.com/office/drawing/2014/main" id="{01DEDC23-82B3-3EEE-78DD-B6429CB5CF84}"/>
                </a:ext>
              </a:extLst>
            </p:cNvPr>
            <p:cNvSpPr/>
            <p:nvPr/>
          </p:nvSpPr>
          <p:spPr>
            <a:xfrm>
              <a:off x="0" y="2628900"/>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Tətbiq loqları</a:t>
              </a:r>
              <a:endParaRPr lang="en-US" sz="1100" dirty="0">
                <a:effectLst/>
                <a:ea typeface="Calibri" panose="020F0502020204030204" pitchFamily="34" charset="0"/>
                <a:cs typeface="Times New Roman" panose="02020603050405020304" pitchFamily="18" charset="0"/>
              </a:endParaRPr>
            </a:p>
          </p:txBody>
        </p:sp>
        <p:sp>
          <p:nvSpPr>
            <p:cNvPr id="11" name="Rounded Rectangle 16">
              <a:extLst>
                <a:ext uri="{FF2B5EF4-FFF2-40B4-BE49-F238E27FC236}">
                  <a16:creationId xmlns:a16="http://schemas.microsoft.com/office/drawing/2014/main" id="{F2449D7A-FF8A-98B7-4151-2E757FCEAFFF}"/>
                </a:ext>
              </a:extLst>
            </p:cNvPr>
            <p:cNvSpPr/>
            <p:nvPr/>
          </p:nvSpPr>
          <p:spPr>
            <a:xfrm>
              <a:off x="0" y="3219450"/>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Paket auditi</a:t>
              </a:r>
              <a:endParaRPr lang="en-US" sz="1100" dirty="0">
                <a:effectLst/>
                <a:ea typeface="Calibri" panose="020F0502020204030204" pitchFamily="34" charset="0"/>
                <a:cs typeface="Times New Roman" panose="02020603050405020304" pitchFamily="18" charset="0"/>
              </a:endParaRPr>
            </a:p>
          </p:txBody>
        </p:sp>
        <p:sp>
          <p:nvSpPr>
            <p:cNvPr id="12" name="Rounded Rectangle 8">
              <a:extLst>
                <a:ext uri="{FF2B5EF4-FFF2-40B4-BE49-F238E27FC236}">
                  <a16:creationId xmlns:a16="http://schemas.microsoft.com/office/drawing/2014/main" id="{44967C24-E49B-5AF9-3615-A9BDCDFB051D}"/>
                </a:ext>
              </a:extLst>
            </p:cNvPr>
            <p:cNvSpPr/>
            <p:nvPr/>
          </p:nvSpPr>
          <p:spPr>
            <a:xfrm>
              <a:off x="4152900" y="0"/>
              <a:ext cx="1767016" cy="35834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Real vaxt</a:t>
              </a:r>
              <a:endParaRPr lang="en-US" sz="1100" dirty="0">
                <a:effectLst/>
                <a:ea typeface="Calibri" panose="020F0502020204030204" pitchFamily="34" charset="0"/>
                <a:cs typeface="Times New Roman" panose="02020603050405020304" pitchFamily="18" charset="0"/>
              </a:endParaRPr>
            </a:p>
          </p:txBody>
        </p:sp>
        <p:sp>
          <p:nvSpPr>
            <p:cNvPr id="13" name="Rounded Rectangle 9">
              <a:extLst>
                <a:ext uri="{FF2B5EF4-FFF2-40B4-BE49-F238E27FC236}">
                  <a16:creationId xmlns:a16="http://schemas.microsoft.com/office/drawing/2014/main" id="{B74ADE41-43F0-4FF9-F981-414E7F2B2459}"/>
                </a:ext>
              </a:extLst>
            </p:cNvPr>
            <p:cNvSpPr/>
            <p:nvPr/>
          </p:nvSpPr>
          <p:spPr>
            <a:xfrm>
              <a:off x="4152900" y="523875"/>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000">
                  <a:effectLst/>
                  <a:latin typeface="Times New Roman" panose="02020603050405020304" pitchFamily="18" charset="0"/>
                  <a:ea typeface="Calibri" panose="020F0502020204030204" pitchFamily="34" charset="0"/>
                  <a:cs typeface="Times New Roman" panose="02020603050405020304" pitchFamily="18" charset="0"/>
                </a:rPr>
                <a:t>İstifadəçi aktivlik monitorinqi</a:t>
              </a:r>
              <a:endParaRPr lang="en-US" sz="1100" dirty="0">
                <a:effectLst/>
                <a:ea typeface="Calibri" panose="020F0502020204030204" pitchFamily="34" charset="0"/>
                <a:cs typeface="Times New Roman" panose="02020603050405020304" pitchFamily="18" charset="0"/>
              </a:endParaRPr>
            </a:p>
          </p:txBody>
        </p:sp>
        <p:sp>
          <p:nvSpPr>
            <p:cNvPr id="14" name="Rounded Rectangle 10">
              <a:extLst>
                <a:ext uri="{FF2B5EF4-FFF2-40B4-BE49-F238E27FC236}">
                  <a16:creationId xmlns:a16="http://schemas.microsoft.com/office/drawing/2014/main" id="{24EAC103-A804-9A59-D7A4-105226676EB0}"/>
                </a:ext>
              </a:extLst>
            </p:cNvPr>
            <p:cNvSpPr/>
            <p:nvPr/>
          </p:nvSpPr>
          <p:spPr>
            <a:xfrm>
              <a:off x="4152900" y="1047750"/>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SIEM Sxemi</a:t>
              </a:r>
              <a:endParaRPr lang="en-US" sz="1100" dirty="0">
                <a:effectLst/>
                <a:ea typeface="Calibri" panose="020F0502020204030204" pitchFamily="34" charset="0"/>
                <a:cs typeface="Times New Roman" panose="02020603050405020304" pitchFamily="18" charset="0"/>
              </a:endParaRPr>
            </a:p>
          </p:txBody>
        </p:sp>
        <p:sp>
          <p:nvSpPr>
            <p:cNvPr id="15" name="Rounded Rectangle 11">
              <a:extLst>
                <a:ext uri="{FF2B5EF4-FFF2-40B4-BE49-F238E27FC236}">
                  <a16:creationId xmlns:a16="http://schemas.microsoft.com/office/drawing/2014/main" id="{B285404A-30CE-5140-0F5E-60261B83BA4B}"/>
                </a:ext>
              </a:extLst>
            </p:cNvPr>
            <p:cNvSpPr/>
            <p:nvPr/>
          </p:nvSpPr>
          <p:spPr>
            <a:xfrm>
              <a:off x="4152900" y="1590675"/>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Hesabatlar</a:t>
              </a:r>
              <a:endParaRPr lang="en-US" sz="1100" dirty="0">
                <a:effectLst/>
                <a:ea typeface="Calibri" panose="020F0502020204030204" pitchFamily="34" charset="0"/>
                <a:cs typeface="Times New Roman" panose="02020603050405020304" pitchFamily="18" charset="0"/>
              </a:endParaRPr>
            </a:p>
          </p:txBody>
        </p:sp>
        <p:sp>
          <p:nvSpPr>
            <p:cNvPr id="16" name="Rounded Rectangle 12">
              <a:extLst>
                <a:ext uri="{FF2B5EF4-FFF2-40B4-BE49-F238E27FC236}">
                  <a16:creationId xmlns:a16="http://schemas.microsoft.com/office/drawing/2014/main" id="{F29F82C1-32F5-963D-BDE5-CB9282DC2928}"/>
                </a:ext>
              </a:extLst>
            </p:cNvPr>
            <p:cNvSpPr/>
            <p:nvPr/>
          </p:nvSpPr>
          <p:spPr>
            <a:xfrm>
              <a:off x="4152900" y="2105025"/>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Fayl hücum monitorinqi</a:t>
              </a:r>
              <a:endParaRPr lang="en-US" sz="1100" dirty="0">
                <a:effectLst/>
                <a:ea typeface="Calibri" panose="020F0502020204030204" pitchFamily="34" charset="0"/>
                <a:cs typeface="Times New Roman" panose="02020603050405020304" pitchFamily="18" charset="0"/>
              </a:endParaRPr>
            </a:p>
          </p:txBody>
        </p:sp>
        <p:sp>
          <p:nvSpPr>
            <p:cNvPr id="17" name="Rounded Rectangle 13">
              <a:extLst>
                <a:ext uri="{FF2B5EF4-FFF2-40B4-BE49-F238E27FC236}">
                  <a16:creationId xmlns:a16="http://schemas.microsoft.com/office/drawing/2014/main" id="{9E1E55BD-2A4A-8EBA-38BF-37462E3A3B7A}"/>
                </a:ext>
              </a:extLst>
            </p:cNvPr>
            <p:cNvSpPr/>
            <p:nvPr/>
          </p:nvSpPr>
          <p:spPr>
            <a:xfrm>
              <a:off x="4152900" y="2628900"/>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Cihaz loqları</a:t>
              </a:r>
              <a:endParaRPr lang="en-US" sz="1100" dirty="0">
                <a:effectLst/>
                <a:ea typeface="Calibri" panose="020F0502020204030204" pitchFamily="34" charset="0"/>
                <a:cs typeface="Times New Roman" panose="02020603050405020304" pitchFamily="18" charset="0"/>
              </a:endParaRPr>
            </a:p>
          </p:txBody>
        </p:sp>
        <p:sp>
          <p:nvSpPr>
            <p:cNvPr id="18" name="Rounded Rectangle 14">
              <a:extLst>
                <a:ext uri="{FF2B5EF4-FFF2-40B4-BE49-F238E27FC236}">
                  <a16:creationId xmlns:a16="http://schemas.microsoft.com/office/drawing/2014/main" id="{C309BAE0-F57D-0890-9A59-D2051A1DA4DB}"/>
                </a:ext>
              </a:extLst>
            </p:cNvPr>
            <p:cNvSpPr/>
            <p:nvPr/>
          </p:nvSpPr>
          <p:spPr>
            <a:xfrm>
              <a:off x="4152900" y="3219450"/>
              <a:ext cx="1766570" cy="3581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Loqların saxlanması</a:t>
              </a:r>
              <a:endParaRPr lang="en-US" sz="1100" dirty="0">
                <a:effectLst/>
                <a:ea typeface="Calibri" panose="020F0502020204030204" pitchFamily="34" charset="0"/>
                <a:cs typeface="Times New Roman" panose="02020603050405020304" pitchFamily="18" charset="0"/>
              </a:endParaRPr>
            </a:p>
          </p:txBody>
        </p:sp>
        <p:grpSp>
          <p:nvGrpSpPr>
            <p:cNvPr id="19" name="Group 18">
              <a:extLst>
                <a:ext uri="{FF2B5EF4-FFF2-40B4-BE49-F238E27FC236}">
                  <a16:creationId xmlns:a16="http://schemas.microsoft.com/office/drawing/2014/main" id="{38FAD651-48C6-8753-A3B7-D4832C393C9A}"/>
                </a:ext>
              </a:extLst>
            </p:cNvPr>
            <p:cNvGrpSpPr/>
            <p:nvPr/>
          </p:nvGrpSpPr>
          <p:grpSpPr>
            <a:xfrm>
              <a:off x="1771650" y="152400"/>
              <a:ext cx="352727" cy="3240000"/>
              <a:chOff x="0" y="0"/>
              <a:chExt cx="352727" cy="3240000"/>
            </a:xfrm>
          </p:grpSpPr>
          <p:cxnSp>
            <p:nvCxnSpPr>
              <p:cNvPr id="34" name="Straight Connector 33">
                <a:extLst>
                  <a:ext uri="{FF2B5EF4-FFF2-40B4-BE49-F238E27FC236}">
                    <a16:creationId xmlns:a16="http://schemas.microsoft.com/office/drawing/2014/main" id="{FAE5C002-BA87-69B8-D477-D878DB15323A}"/>
                  </a:ext>
                </a:extLst>
              </p:cNvPr>
              <p:cNvCxnSpPr/>
              <p:nvPr/>
            </p:nvCxnSpPr>
            <p:spPr>
              <a:xfrm>
                <a:off x="335434" y="0"/>
                <a:ext cx="0" cy="324000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9A455EC-80E6-70DA-304D-5F280720F1B9}"/>
                  </a:ext>
                </a:extLst>
              </p:cNvPr>
              <p:cNvCxnSpPr/>
              <p:nvPr/>
            </p:nvCxnSpPr>
            <p:spPr>
              <a:xfrm>
                <a:off x="4595" y="4595"/>
                <a:ext cx="348132" cy="515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A1474DA-653F-4E07-193B-AA3FDB888F0F}"/>
                  </a:ext>
                </a:extLst>
              </p:cNvPr>
              <p:cNvCxnSpPr/>
              <p:nvPr/>
            </p:nvCxnSpPr>
            <p:spPr>
              <a:xfrm>
                <a:off x="0" y="569777"/>
                <a:ext cx="348132" cy="515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6FC9C87-1B63-E7E2-726D-10EA139809DB}"/>
                  </a:ext>
                </a:extLst>
              </p:cNvPr>
              <p:cNvCxnSpPr/>
              <p:nvPr/>
            </p:nvCxnSpPr>
            <p:spPr>
              <a:xfrm>
                <a:off x="4595" y="1089009"/>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7C1E8A7-ACB1-D642-F832-A6D3ABF97075}"/>
                  </a:ext>
                </a:extLst>
              </p:cNvPr>
              <p:cNvCxnSpPr/>
              <p:nvPr/>
            </p:nvCxnSpPr>
            <p:spPr>
              <a:xfrm>
                <a:off x="0" y="1649596"/>
                <a:ext cx="348132" cy="515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E2DBB95-C2CA-AB7F-E792-7EC02844DAAC}"/>
                  </a:ext>
                </a:extLst>
              </p:cNvPr>
              <p:cNvCxnSpPr/>
              <p:nvPr/>
            </p:nvCxnSpPr>
            <p:spPr>
              <a:xfrm>
                <a:off x="4595" y="2127473"/>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0E2EF084-590E-23E6-2CE6-7381538065EB}"/>
                  </a:ext>
                </a:extLst>
              </p:cNvPr>
              <p:cNvCxnSpPr/>
              <p:nvPr/>
            </p:nvCxnSpPr>
            <p:spPr>
              <a:xfrm>
                <a:off x="0" y="2692655"/>
                <a:ext cx="348132" cy="515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D852AB3-DF88-8E7E-35C8-6C6513B6D1A8}"/>
                  </a:ext>
                </a:extLst>
              </p:cNvPr>
              <p:cNvCxnSpPr/>
              <p:nvPr/>
            </p:nvCxnSpPr>
            <p:spPr>
              <a:xfrm>
                <a:off x="0" y="3216482"/>
                <a:ext cx="348132" cy="515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23035AD7-E99C-4665-9826-BBFB120C39B6}"/>
                </a:ext>
              </a:extLst>
            </p:cNvPr>
            <p:cNvGrpSpPr/>
            <p:nvPr/>
          </p:nvGrpSpPr>
          <p:grpSpPr>
            <a:xfrm flipH="1">
              <a:off x="3805259" y="152400"/>
              <a:ext cx="352575" cy="3239770"/>
              <a:chOff x="0" y="0"/>
              <a:chExt cx="352575" cy="3239770"/>
            </a:xfrm>
          </p:grpSpPr>
          <p:cxnSp>
            <p:nvCxnSpPr>
              <p:cNvPr id="26" name="Straight Connector 25">
                <a:extLst>
                  <a:ext uri="{FF2B5EF4-FFF2-40B4-BE49-F238E27FC236}">
                    <a16:creationId xmlns:a16="http://schemas.microsoft.com/office/drawing/2014/main" id="{89740026-61F5-98A5-4C2B-C5A46BC44998}"/>
                  </a:ext>
                </a:extLst>
              </p:cNvPr>
              <p:cNvCxnSpPr/>
              <p:nvPr/>
            </p:nvCxnSpPr>
            <p:spPr>
              <a:xfrm>
                <a:off x="335433" y="0"/>
                <a:ext cx="0" cy="323977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1FF5AB0-312A-0A71-2B6C-9E8661435220}"/>
                  </a:ext>
                </a:extLst>
              </p:cNvPr>
              <p:cNvCxnSpPr/>
              <p:nvPr/>
            </p:nvCxnSpPr>
            <p:spPr>
              <a:xfrm>
                <a:off x="4595" y="4595"/>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77FE97A-5738-007D-BE23-4CD6854A77F9}"/>
                  </a:ext>
                </a:extLst>
              </p:cNvPr>
              <p:cNvCxnSpPr/>
              <p:nvPr/>
            </p:nvCxnSpPr>
            <p:spPr>
              <a:xfrm>
                <a:off x="0" y="569777"/>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EBA3993-671A-F7A9-941D-9D60712C9CB4}"/>
                  </a:ext>
                </a:extLst>
              </p:cNvPr>
              <p:cNvCxnSpPr/>
              <p:nvPr/>
            </p:nvCxnSpPr>
            <p:spPr>
              <a:xfrm>
                <a:off x="4595" y="1089009"/>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83C82E4-1578-84AE-827D-86200870F86F}"/>
                  </a:ext>
                </a:extLst>
              </p:cNvPr>
              <p:cNvCxnSpPr/>
              <p:nvPr/>
            </p:nvCxnSpPr>
            <p:spPr>
              <a:xfrm>
                <a:off x="0" y="1649596"/>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D101661-6C31-3424-7B71-AC31ABA689FB}"/>
                  </a:ext>
                </a:extLst>
              </p:cNvPr>
              <p:cNvCxnSpPr/>
              <p:nvPr/>
            </p:nvCxnSpPr>
            <p:spPr>
              <a:xfrm>
                <a:off x="4595" y="2127473"/>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CE45341-38E0-7AAC-C26A-E6CD07339518}"/>
                  </a:ext>
                </a:extLst>
              </p:cNvPr>
              <p:cNvCxnSpPr/>
              <p:nvPr/>
            </p:nvCxnSpPr>
            <p:spPr>
              <a:xfrm>
                <a:off x="0" y="2692655"/>
                <a:ext cx="347980" cy="508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77FE16C-B8D1-9E47-6C18-21860B0CC06B}"/>
                  </a:ext>
                </a:extLst>
              </p:cNvPr>
              <p:cNvCxnSpPr/>
              <p:nvPr/>
            </p:nvCxnSpPr>
            <p:spPr>
              <a:xfrm>
                <a:off x="0" y="3216482"/>
                <a:ext cx="348132" cy="515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40942579-1400-8E65-B484-C36880EE1173}"/>
                </a:ext>
              </a:extLst>
            </p:cNvPr>
            <p:cNvGrpSpPr/>
            <p:nvPr/>
          </p:nvGrpSpPr>
          <p:grpSpPr>
            <a:xfrm>
              <a:off x="2476500" y="1333500"/>
              <a:ext cx="977265" cy="982980"/>
              <a:chOff x="0" y="0"/>
              <a:chExt cx="977265" cy="982980"/>
            </a:xfrm>
            <a:solidFill>
              <a:schemeClr val="bg1"/>
            </a:solidFill>
          </p:grpSpPr>
          <p:sp>
            <p:nvSpPr>
              <p:cNvPr id="24" name="Quad Arrow Callout 45">
                <a:extLst>
                  <a:ext uri="{FF2B5EF4-FFF2-40B4-BE49-F238E27FC236}">
                    <a16:creationId xmlns:a16="http://schemas.microsoft.com/office/drawing/2014/main" id="{CA5C7985-D2FC-2052-404E-395084638525}"/>
                  </a:ext>
                </a:extLst>
              </p:cNvPr>
              <p:cNvSpPr/>
              <p:nvPr/>
            </p:nvSpPr>
            <p:spPr>
              <a:xfrm>
                <a:off x="0" y="0"/>
                <a:ext cx="977265" cy="977265"/>
              </a:xfrm>
              <a:prstGeom prst="quadArrowCallout">
                <a:avLst/>
              </a:prstGeom>
              <a:grpFill/>
              <a:ln w="19050">
                <a:solidFill>
                  <a:schemeClr val="accent1">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Quad Arrow Callout 46">
                <a:extLst>
                  <a:ext uri="{FF2B5EF4-FFF2-40B4-BE49-F238E27FC236}">
                    <a16:creationId xmlns:a16="http://schemas.microsoft.com/office/drawing/2014/main" id="{6D7DB57D-597F-2816-59EA-BB046C500292}"/>
                  </a:ext>
                </a:extLst>
              </p:cNvPr>
              <p:cNvSpPr/>
              <p:nvPr/>
            </p:nvSpPr>
            <p:spPr>
              <a:xfrm rot="2700000">
                <a:off x="0" y="5715"/>
                <a:ext cx="977265" cy="977265"/>
              </a:xfrm>
              <a:prstGeom prst="quadArrowCallout">
                <a:avLst/>
              </a:prstGeom>
              <a:grpFill/>
              <a:ln w="19050">
                <a:solidFill>
                  <a:schemeClr val="accent1">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07000"/>
                  </a:lnSpc>
                  <a:spcBef>
                    <a:spcPts val="0"/>
                  </a:spcBef>
                  <a:spcAft>
                    <a:spcPts val="800"/>
                  </a:spcAft>
                </a:pPr>
                <a:r>
                  <a:rPr lang="az-Latn-AZ" sz="1100">
                    <a:effectLst/>
                    <a:ea typeface="Calibri" panose="020F0502020204030204" pitchFamily="34" charset="0"/>
                    <a:cs typeface="Times New Roman" panose="02020603050405020304" pitchFamily="18" charset="0"/>
                  </a:rPr>
                  <a:t>sasasa</a:t>
                </a:r>
                <a:endParaRPr lang="en-US" sz="1100" dirty="0">
                  <a:effectLst/>
                  <a:ea typeface="Calibri" panose="020F0502020204030204" pitchFamily="34" charset="0"/>
                  <a:cs typeface="Times New Roman" panose="02020603050405020304" pitchFamily="18" charset="0"/>
                </a:endParaRPr>
              </a:p>
            </p:txBody>
          </p:sp>
        </p:grpSp>
        <p:sp>
          <p:nvSpPr>
            <p:cNvPr id="22" name="Text Box 2">
              <a:extLst>
                <a:ext uri="{FF2B5EF4-FFF2-40B4-BE49-F238E27FC236}">
                  <a16:creationId xmlns:a16="http://schemas.microsoft.com/office/drawing/2014/main" id="{BB13A2B4-7784-AE86-46A3-5BD58BFA4C5A}"/>
                </a:ext>
              </a:extLst>
            </p:cNvPr>
            <p:cNvSpPr txBox="1">
              <a:spLocks noChangeArrowheads="1"/>
            </p:cNvSpPr>
            <p:nvPr/>
          </p:nvSpPr>
          <p:spPr bwMode="auto">
            <a:xfrm>
              <a:off x="2695575" y="1666875"/>
              <a:ext cx="645795" cy="3714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SIEM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3" name="Straight Arrow Connector 22">
              <a:extLst>
                <a:ext uri="{FF2B5EF4-FFF2-40B4-BE49-F238E27FC236}">
                  <a16:creationId xmlns:a16="http://schemas.microsoft.com/office/drawing/2014/main" id="{F5CF2C28-DDA3-00C3-8278-16FE472111DB}"/>
                </a:ext>
              </a:extLst>
            </p:cNvPr>
            <p:cNvCxnSpPr/>
            <p:nvPr/>
          </p:nvCxnSpPr>
          <p:spPr>
            <a:xfrm flipH="1">
              <a:off x="3581400" y="1809750"/>
              <a:ext cx="424516" cy="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2" name="Subtitle 2">
            <a:extLst>
              <a:ext uri="{FF2B5EF4-FFF2-40B4-BE49-F238E27FC236}">
                <a16:creationId xmlns:a16="http://schemas.microsoft.com/office/drawing/2014/main" id="{8AC4B937-D58E-F99E-EF8A-EE14ADF1FE42}"/>
              </a:ext>
            </a:extLst>
          </p:cNvPr>
          <p:cNvSpPr txBox="1">
            <a:spLocks/>
          </p:cNvSpPr>
          <p:nvPr/>
        </p:nvSpPr>
        <p:spPr>
          <a:xfrm>
            <a:off x="2830685" y="6280449"/>
            <a:ext cx="6324985" cy="5974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ctr">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Şəkil 3.1. Təhlükəsizlik Məlumatı və Hadisə İdarəetmə (SIEM)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23350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435377" y="1020420"/>
            <a:ext cx="11457482" cy="5298698"/>
          </a:xfrm>
        </p:spPr>
        <p:txBody>
          <a:bodyPr>
            <a:norm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SIEM təhlükəsizlik məlumatının idarə edilməsi (SIM) və təhlükəsizlik hadisələrinin idarə edilməsinin (SEM) birləşməsidir. O, təşkilatları potensial hücumlar, informasiya təhlükəsizliyi insidentləri və ya hətta uyğunluq problemləri barədə xəbərdar edir. SIEM həlləri canlı məlumatları və tarixi təhlükəsizlik hadisəsi məlumatlarını çəkməklə təhlükənin aşkarlanması və təhlükəsizlik insidentinin idarə edilməsini gücləndirməklə hadisələrin real vaxt rejimində monitorinqini və təhlilini təklif edir.SIEM-in əsas funksionallığına uyğunluq və ya audit məqsədləri üçün təhlükəsizlik məlumatlarının saxlanması, qeydi, toplanması və idarə edilməsi, o cümlədən qeydlər, məlumatların toplanması, təhlükəsizlik monitorinqi və istifadəçi icrasına nəzarət kimi məhdudiyyətlər daxildir.</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SIEM necə işləyir?</a:t>
            </a:r>
          </a:p>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Təşkilatlar ev kompüterləri kimi sistemlərinin yaratdığı proqramlar, cihazlar və ya hər hansı qeydləri izləmək, idarə etmək və onlarla yenidən qarşılıqlı əlaqə yaratmaq üçün SIEM proqram təminatından istifadə edə bilər. Bu, həssas hərəkətlərə güvənməkdənsə, hər hansı bir təhlükəsizlik problemi baş verməzdən əvvəl onları xəbərdar etmək bacarığına malikdir.</a:t>
            </a:r>
          </a:p>
          <a:p>
            <a:pPr marL="0" marR="0" indent="360045" algn="just">
              <a:lnSpc>
                <a:spcPct val="150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4248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7B315-BD7E-48E2-86C7-6A07426E5FD3}"/>
              </a:ext>
            </a:extLst>
          </p:cNvPr>
          <p:cNvSpPr>
            <a:spLocks noGrp="1"/>
          </p:cNvSpPr>
          <p:nvPr>
            <p:ph type="title"/>
          </p:nvPr>
        </p:nvSpPr>
        <p:spPr>
          <a:xfrm>
            <a:off x="714374" y="236483"/>
            <a:ext cx="10515600" cy="872112"/>
          </a:xfrm>
        </p:spPr>
        <p:txBody>
          <a:bodyPr>
            <a:normAutofit/>
          </a:bodyPr>
          <a:lstStyle/>
          <a:p>
            <a:r>
              <a:rPr lang="az-Latn-AZ" sz="2400" b="1" dirty="0">
                <a:solidFill>
                  <a:srgbClr val="000000"/>
                </a:solidFill>
                <a:effectLst/>
                <a:latin typeface="Times New Roman" panose="02020603050405020304" pitchFamily="18" charset="0"/>
                <a:ea typeface="Calibri" panose="020F0502020204030204" pitchFamily="34" charset="0"/>
              </a:rPr>
              <a:t>Mövzunun aktuallığı</a:t>
            </a:r>
          </a:p>
        </p:txBody>
      </p:sp>
      <p:sp>
        <p:nvSpPr>
          <p:cNvPr id="3" name="Content Placeholder 2">
            <a:extLst>
              <a:ext uri="{FF2B5EF4-FFF2-40B4-BE49-F238E27FC236}">
                <a16:creationId xmlns:a16="http://schemas.microsoft.com/office/drawing/2014/main" id="{E01B5411-7C76-4A3B-8AE0-A7C5F99712F6}"/>
              </a:ext>
            </a:extLst>
          </p:cNvPr>
          <p:cNvSpPr>
            <a:spLocks noGrp="1"/>
          </p:cNvSpPr>
          <p:nvPr>
            <p:ph idx="1"/>
          </p:nvPr>
        </p:nvSpPr>
        <p:spPr>
          <a:xfrm>
            <a:off x="714374" y="1739216"/>
            <a:ext cx="10756681" cy="3116563"/>
          </a:xfrm>
        </p:spPr>
        <p:txBody>
          <a:bodyPr>
            <a:normAutofit/>
          </a:bodyPr>
          <a:lstStyle/>
          <a:p>
            <a:pPr marL="0" indent="0" algn="just">
              <a:lnSpc>
                <a:spcPct val="150000"/>
              </a:lnSpc>
              <a:buNone/>
            </a:pPr>
            <a:r>
              <a:rPr lang="az-Latn-AZ" sz="2000" dirty="0">
                <a:solidFill>
                  <a:srgbClr val="000000"/>
                </a:solidFill>
                <a:effectLst/>
                <a:latin typeface="Times New Roman" panose="02020603050405020304" pitchFamily="18" charset="0"/>
                <a:ea typeface="Calibri" panose="020F0502020204030204" pitchFamily="34" charset="0"/>
              </a:rPr>
              <a:t>Dünyada telekommunikasiya informasiya texnologiyalarının sürətlə inkişafı kompüter şəbəkələrinin sürətlə böyüməsinə gətirib çıxarır. Rabitə və şəbəkə infrastrukturunun ölçüsü və mürəkkəbliyi artdıqca, şəbəkə mühitinə tam nəzarət və şəbəkə mühiti haqqında anlayışa malik olmaq təşkilatlar üçün həyati əhəmiyyət kəsb edir</a:t>
            </a:r>
            <a:r>
              <a:rPr lang="en-US" sz="2000" dirty="0">
                <a:solidFill>
                  <a:srgbClr val="000000"/>
                </a:solidFill>
                <a:latin typeface="Times New Roman" panose="02020603050405020304" pitchFamily="18" charset="0"/>
                <a:ea typeface="Calibri" panose="020F0502020204030204" pitchFamily="34" charset="0"/>
              </a:rPr>
              <a:t>.</a:t>
            </a:r>
          </a:p>
          <a:p>
            <a:pPr marL="0" indent="0" algn="just">
              <a:lnSpc>
                <a:spcPct val="150000"/>
              </a:lnSpc>
              <a:buNone/>
            </a:pPr>
            <a:r>
              <a:rPr lang="az-Latn-AZ" sz="2000" dirty="0">
                <a:solidFill>
                  <a:srgbClr val="000000"/>
                </a:solidFill>
                <a:effectLst/>
                <a:latin typeface="Times New Roman" panose="02020603050405020304" pitchFamily="18" charset="0"/>
                <a:ea typeface="Calibri" panose="020F0502020204030204" pitchFamily="34" charset="0"/>
              </a:rPr>
              <a:t>Dünya miqyasında telekommunikasiya və kompüter şəbəkələrinə yönəlmiş elə hücumlar şəbəkə və sistemlərin monitorinqinin və təhlükəsizliyinin artırılmasının vacib</a:t>
            </a:r>
            <a:r>
              <a:rPr lang="en-US" sz="2000" dirty="0">
                <a:solidFill>
                  <a:srgbClr val="000000"/>
                </a:solidFill>
                <a:effectLst/>
                <a:latin typeface="Times New Roman" panose="02020603050405020304" pitchFamily="18" charset="0"/>
                <a:ea typeface="Calibri" panose="020F0502020204030204" pitchFamily="34" charset="0"/>
              </a:rPr>
              <a:t>l</a:t>
            </a:r>
            <a:r>
              <a:rPr lang="az-Latn-AZ" sz="2000" dirty="0">
                <a:solidFill>
                  <a:srgbClr val="000000"/>
                </a:solidFill>
                <a:effectLst/>
                <a:latin typeface="Times New Roman" panose="02020603050405020304" pitchFamily="18" charset="0"/>
                <a:ea typeface="Calibri" panose="020F0502020204030204" pitchFamily="34" charset="0"/>
              </a:rPr>
              <a:t>iyinin göstəricisidir</a:t>
            </a:r>
            <a:endParaRPr lang="en-US" sz="2000" b="1" dirty="0"/>
          </a:p>
        </p:txBody>
      </p:sp>
    </p:spTree>
    <p:extLst>
      <p:ext uri="{BB962C8B-B14F-4D97-AF65-F5344CB8AC3E}">
        <p14:creationId xmlns:p14="http://schemas.microsoft.com/office/powerpoint/2010/main" val="3368928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2F4BD-AF5A-098C-211E-412B20A63A50}"/>
              </a:ext>
            </a:extLst>
          </p:cNvPr>
          <p:cNvSpPr>
            <a:spLocks noGrp="1"/>
          </p:cNvSpPr>
          <p:nvPr>
            <p:ph type="ctrTitle"/>
          </p:nvPr>
        </p:nvSpPr>
        <p:spPr>
          <a:xfrm>
            <a:off x="225971" y="208589"/>
            <a:ext cx="7231673" cy="305545"/>
          </a:xfrm>
        </p:spPr>
        <p:txBody>
          <a:bodyPr>
            <a:noAutofit/>
          </a:bodyPr>
          <a:lstStyle/>
          <a:p>
            <a:pPr algn="l"/>
            <a:r>
              <a:rPr lang="az-Latn-AZ" sz="2400" b="1" dirty="0">
                <a:solidFill>
                  <a:srgbClr val="000000"/>
                </a:solidFill>
                <a:effectLst/>
                <a:latin typeface="Times New Roman" panose="02020603050405020304" pitchFamily="18" charset="0"/>
                <a:ea typeface="Calibri" panose="020F0502020204030204" pitchFamily="34" charset="0"/>
              </a:rPr>
              <a:t>Logların idarəedilməsi</a:t>
            </a:r>
            <a:r>
              <a:rPr lang="en-US" sz="2400" b="1" dirty="0">
                <a:solidFill>
                  <a:srgbClr val="000000"/>
                </a:solidFill>
                <a:effectLst/>
                <a:latin typeface="Times New Roman" panose="02020603050405020304" pitchFamily="18" charset="0"/>
                <a:ea typeface="Calibri" panose="020F0502020204030204" pitchFamily="34" charset="0"/>
              </a:rPr>
              <a:t> sisteminin sxematik qurulu</a:t>
            </a:r>
            <a:r>
              <a:rPr lang="az-Latn-AZ" sz="2400" b="1" dirty="0">
                <a:solidFill>
                  <a:srgbClr val="000000"/>
                </a:solidFill>
                <a:effectLst/>
                <a:latin typeface="Times New Roman" panose="02020603050405020304" pitchFamily="18" charset="0"/>
                <a:ea typeface="Calibri" panose="020F0502020204030204" pitchFamily="34" charset="0"/>
              </a:rPr>
              <a:t>şu</a:t>
            </a:r>
            <a:endParaRPr lang="az-Latn-AZ" sz="4400" dirty="0"/>
          </a:p>
        </p:txBody>
      </p:sp>
      <p:grpSp>
        <p:nvGrpSpPr>
          <p:cNvPr id="5" name="Group 4">
            <a:extLst>
              <a:ext uri="{FF2B5EF4-FFF2-40B4-BE49-F238E27FC236}">
                <a16:creationId xmlns:a16="http://schemas.microsoft.com/office/drawing/2014/main" id="{39A27C7D-1B8F-5265-AEBE-1C340EE445A6}"/>
              </a:ext>
            </a:extLst>
          </p:cNvPr>
          <p:cNvGrpSpPr/>
          <p:nvPr/>
        </p:nvGrpSpPr>
        <p:grpSpPr>
          <a:xfrm>
            <a:off x="5799252" y="733939"/>
            <a:ext cx="6113146" cy="5741676"/>
            <a:chOff x="-1" y="-1"/>
            <a:chExt cx="6113146" cy="5741676"/>
          </a:xfrm>
        </p:grpSpPr>
        <p:grpSp>
          <p:nvGrpSpPr>
            <p:cNvPr id="6" name="Group 5">
              <a:extLst>
                <a:ext uri="{FF2B5EF4-FFF2-40B4-BE49-F238E27FC236}">
                  <a16:creationId xmlns:a16="http://schemas.microsoft.com/office/drawing/2014/main" id="{99912C46-1A96-EC68-867D-8681C008EAE2}"/>
                </a:ext>
              </a:extLst>
            </p:cNvPr>
            <p:cNvGrpSpPr/>
            <p:nvPr/>
          </p:nvGrpSpPr>
          <p:grpSpPr>
            <a:xfrm>
              <a:off x="-1" y="-1"/>
              <a:ext cx="5962601" cy="5741676"/>
              <a:chOff x="453825" y="0"/>
              <a:chExt cx="5749390" cy="4689865"/>
            </a:xfrm>
          </p:grpSpPr>
          <p:sp>
            <p:nvSpPr>
              <p:cNvPr id="9" name="Rectangle 8">
                <a:extLst>
                  <a:ext uri="{FF2B5EF4-FFF2-40B4-BE49-F238E27FC236}">
                    <a16:creationId xmlns:a16="http://schemas.microsoft.com/office/drawing/2014/main" id="{CDC11EED-F742-DF0D-0CB7-9E59FB1EBBBF}"/>
                  </a:ext>
                </a:extLst>
              </p:cNvPr>
              <p:cNvSpPr/>
              <p:nvPr/>
            </p:nvSpPr>
            <p:spPr>
              <a:xfrm>
                <a:off x="2000250" y="4149090"/>
                <a:ext cx="2654464" cy="540775"/>
              </a:xfrm>
              <a:prstGeom prst="rect">
                <a:avLst/>
              </a:prstGeom>
              <a:ln w="381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2200">
                    <a:effectLst/>
                    <a:latin typeface="Times New Roman" panose="02020603050405020304" pitchFamily="18" charset="0"/>
                    <a:ea typeface="Calibri" panose="020F0502020204030204" pitchFamily="34" charset="0"/>
                    <a:cs typeface="Times New Roman" panose="02020603050405020304" pitchFamily="18" charset="0"/>
                  </a:rPr>
                  <a:t>Hesabatların analizi</a:t>
                </a:r>
                <a:endParaRPr lang="en-US" sz="1100" dirty="0">
                  <a:effectLst/>
                  <a:ea typeface="Calibri" panose="020F0502020204030204" pitchFamily="34"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3356BF18-1FE2-54B1-7D16-F960050CE2FA}"/>
                  </a:ext>
                </a:extLst>
              </p:cNvPr>
              <p:cNvCxnSpPr/>
              <p:nvPr/>
            </p:nvCxnSpPr>
            <p:spPr>
              <a:xfrm flipH="1">
                <a:off x="3320415" y="3817620"/>
                <a:ext cx="0" cy="330322"/>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82BD065-36FA-72A6-C86D-9B9F41AA1107}"/>
                  </a:ext>
                </a:extLst>
              </p:cNvPr>
              <p:cNvCxnSpPr/>
              <p:nvPr/>
            </p:nvCxnSpPr>
            <p:spPr>
              <a:xfrm>
                <a:off x="3314700" y="3366135"/>
                <a:ext cx="0" cy="188068"/>
              </a:xfrm>
              <a:prstGeom prst="straightConnector1">
                <a:avLst/>
              </a:prstGeom>
              <a:ln w="1905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A7DC7AB-7BF3-A6D6-D3E4-C4F3228CD9D9}"/>
                  </a:ext>
                </a:extLst>
              </p:cNvPr>
              <p:cNvSpPr/>
              <p:nvPr/>
            </p:nvSpPr>
            <p:spPr>
              <a:xfrm>
                <a:off x="2383155" y="3571875"/>
                <a:ext cx="1877961" cy="324465"/>
              </a:xfrm>
              <a:prstGeom prst="rect">
                <a:avLst/>
              </a:prstGeom>
              <a:ln w="28575">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Sistem nəticələri</a:t>
                </a:r>
                <a:endParaRPr lang="en-US" sz="1100" dirty="0">
                  <a:effectLst/>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5536554D-7F3C-47EC-52A9-EF5DA241C017}"/>
                  </a:ext>
                </a:extLst>
              </p:cNvPr>
              <p:cNvSpPr/>
              <p:nvPr/>
            </p:nvSpPr>
            <p:spPr>
              <a:xfrm>
                <a:off x="1200150" y="734295"/>
                <a:ext cx="4215319" cy="1964988"/>
              </a:xfrm>
              <a:prstGeom prst="rect">
                <a:avLst/>
              </a:pr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4" name="Group 13">
                <a:extLst>
                  <a:ext uri="{FF2B5EF4-FFF2-40B4-BE49-F238E27FC236}">
                    <a16:creationId xmlns:a16="http://schemas.microsoft.com/office/drawing/2014/main" id="{51C4F4D8-9C96-DF3C-BDF6-565A2880D5B5}"/>
                  </a:ext>
                </a:extLst>
              </p:cNvPr>
              <p:cNvGrpSpPr/>
              <p:nvPr/>
            </p:nvGrpSpPr>
            <p:grpSpPr>
              <a:xfrm>
                <a:off x="453825" y="946207"/>
                <a:ext cx="5749390" cy="1529379"/>
                <a:chOff x="-14805" y="-168218"/>
                <a:chExt cx="5749390" cy="1529379"/>
              </a:xfrm>
              <a:scene3d>
                <a:camera prst="orthographicFront">
                  <a:rot lat="0" lon="0" rev="0"/>
                </a:camera>
                <a:lightRig rig="soft" dir="t">
                  <a:rot lat="0" lon="0" rev="0"/>
                </a:lightRig>
              </a:scene3d>
            </p:grpSpPr>
            <p:sp>
              <p:nvSpPr>
                <p:cNvPr id="18" name="Rectangle 17">
                  <a:extLst>
                    <a:ext uri="{FF2B5EF4-FFF2-40B4-BE49-F238E27FC236}">
                      <a16:creationId xmlns:a16="http://schemas.microsoft.com/office/drawing/2014/main" id="{518C27D0-A9FB-B3CD-EE19-B40798530FB3}"/>
                    </a:ext>
                  </a:extLst>
                </p:cNvPr>
                <p:cNvSpPr/>
                <p:nvPr/>
              </p:nvSpPr>
              <p:spPr>
                <a:xfrm>
                  <a:off x="-14805" y="-168218"/>
                  <a:ext cx="1523999" cy="1484307"/>
                </a:xfrm>
                <a:prstGeom prst="rect">
                  <a:avLst/>
                </a:prstGeom>
                <a:ln w="57150">
                  <a:solidFill>
                    <a:schemeClr val="accent5">
                      <a:lumMod val="75000"/>
                    </a:schemeClr>
                  </a:solid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HADİSƏ MƏLUMATLARI</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Proqramlar</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Cihazlar</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Verilənlər bazası</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Əməliyyat sistemləri</a:t>
                  </a:r>
                  <a:endParaRPr lang="en-US" sz="1100" dirty="0">
                    <a:effectLst/>
                    <a:ea typeface="Calibri" panose="020F0502020204030204" pitchFamily="34" charset="0"/>
                    <a:cs typeface="Times New Roman" panose="02020603050405020304" pitchFamily="18" charset="0"/>
                  </a:endParaRPr>
                </a:p>
              </p:txBody>
            </p:sp>
            <p:sp>
              <p:nvSpPr>
                <p:cNvPr id="19" name="Rectangle 18">
                  <a:extLst>
                    <a:ext uri="{FF2B5EF4-FFF2-40B4-BE49-F238E27FC236}">
                      <a16:creationId xmlns:a16="http://schemas.microsoft.com/office/drawing/2014/main" id="{F8A8F26F-D986-E0D4-8EA5-C1446C7ED935}"/>
                    </a:ext>
                  </a:extLst>
                </p:cNvPr>
                <p:cNvSpPr/>
                <p:nvPr/>
              </p:nvSpPr>
              <p:spPr>
                <a:xfrm>
                  <a:off x="4210585" y="-143154"/>
                  <a:ext cx="1524000" cy="1504315"/>
                </a:xfrm>
                <a:prstGeom prst="rect">
                  <a:avLst/>
                </a:prstGeom>
                <a:ln w="57150">
                  <a:solidFill>
                    <a:schemeClr val="accent5">
                      <a:lumMod val="75000"/>
                    </a:schemeClr>
                  </a:solid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az-Latn-AZ" sz="1200" dirty="0">
                      <a:effectLst/>
                      <a:latin typeface="Times New Roman" panose="02020603050405020304" pitchFamily="18" charset="0"/>
                      <a:ea typeface="Calibri" panose="020F0502020204030204" pitchFamily="34" charset="0"/>
                      <a:cs typeface="Times New Roman" panose="02020603050405020304" pitchFamily="18" charset="0"/>
                    </a:rPr>
                    <a:t>KONTEKSTUAL MƏLUMATLAR</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dirty="0">
                      <a:effectLst/>
                      <a:latin typeface="Times New Roman" panose="02020603050405020304" pitchFamily="18" charset="0"/>
                      <a:ea typeface="Calibri" panose="020F0502020204030204" pitchFamily="34" charset="0"/>
                      <a:cs typeface="Times New Roman" panose="02020603050405020304" pitchFamily="18" charset="0"/>
                    </a:rPr>
                    <a:t>Zəiflik skanları</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dirty="0">
                      <a:effectLst/>
                      <a:latin typeface="Times New Roman" panose="02020603050405020304" pitchFamily="18" charset="0"/>
                      <a:ea typeface="Calibri" panose="020F0502020204030204" pitchFamily="34" charset="0"/>
                      <a:cs typeface="Times New Roman" panose="02020603050405020304" pitchFamily="18" charset="0"/>
                    </a:rPr>
                    <a:t>İstifadəçi məlumatı</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az-Latn-AZ" sz="1200" dirty="0">
                      <a:effectLst/>
                      <a:latin typeface="Times New Roman" panose="02020603050405020304" pitchFamily="18" charset="0"/>
                      <a:ea typeface="Calibri" panose="020F0502020204030204" pitchFamily="34" charset="0"/>
                      <a:cs typeface="Times New Roman" panose="02020603050405020304" pitchFamily="18" charset="0"/>
                    </a:rPr>
                    <a:t>Asset məlumatı</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az-Latn-AZ" sz="1200" dirty="0">
                      <a:effectLst/>
                      <a:latin typeface="Times New Roman" panose="02020603050405020304" pitchFamily="18" charset="0"/>
                      <a:ea typeface="Calibri" panose="020F0502020204030204" pitchFamily="34" charset="0"/>
                      <a:cs typeface="Times New Roman" panose="02020603050405020304" pitchFamily="18" charset="0"/>
                    </a:rPr>
                    <a:t>Təhdid paketləri</a:t>
                  </a:r>
                  <a:endParaRPr lang="en-US" sz="1100" dirty="0">
                    <a:effectLst/>
                    <a:ea typeface="Calibri" panose="020F0502020204030204" pitchFamily="34" charset="0"/>
                    <a:cs typeface="Times New Roman" panose="02020603050405020304" pitchFamily="18" charset="0"/>
                  </a:endParaRPr>
                </a:p>
              </p:txBody>
            </p:sp>
          </p:grpSp>
          <p:cxnSp>
            <p:nvCxnSpPr>
              <p:cNvPr id="15" name="Straight Connector 14">
                <a:extLst>
                  <a:ext uri="{FF2B5EF4-FFF2-40B4-BE49-F238E27FC236}">
                    <a16:creationId xmlns:a16="http://schemas.microsoft.com/office/drawing/2014/main" id="{6A1978C4-DB7D-0D17-9F21-FE4C9C0FAF62}"/>
                  </a:ext>
                </a:extLst>
              </p:cNvPr>
              <p:cNvCxnSpPr/>
              <p:nvPr/>
            </p:nvCxnSpPr>
            <p:spPr>
              <a:xfrm flipH="1">
                <a:off x="3303270" y="2806065"/>
                <a:ext cx="0" cy="148347"/>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6" name="Rounded Rectangle 192">
                <a:extLst>
                  <a:ext uri="{FF2B5EF4-FFF2-40B4-BE49-F238E27FC236}">
                    <a16:creationId xmlns:a16="http://schemas.microsoft.com/office/drawing/2014/main" id="{E323BA76-26A9-CDA9-BCA9-1B00881E6A9D}"/>
                  </a:ext>
                </a:extLst>
              </p:cNvPr>
              <p:cNvSpPr/>
              <p:nvPr/>
            </p:nvSpPr>
            <p:spPr>
              <a:xfrm>
                <a:off x="1931526" y="0"/>
                <a:ext cx="2782529" cy="594402"/>
              </a:xfrm>
              <a:prstGeom prst="roundRect">
                <a:avLst/>
              </a:prstGeom>
              <a:ln w="38100">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SİSTEM GİRİŞLƏRİ</a:t>
                </a:r>
                <a:endParaRPr lang="en-US" sz="1100" dirty="0">
                  <a:effectLst/>
                  <a:ea typeface="Calibri" panose="020F0502020204030204" pitchFamily="34" charset="0"/>
                  <a:cs typeface="Times New Roman" panose="02020603050405020304" pitchFamily="18" charset="0"/>
                </a:endParaRPr>
              </a:p>
            </p:txBody>
          </p:sp>
          <p:sp>
            <p:nvSpPr>
              <p:cNvPr id="17" name="Rectangle 16">
                <a:extLst>
                  <a:ext uri="{FF2B5EF4-FFF2-40B4-BE49-F238E27FC236}">
                    <a16:creationId xmlns:a16="http://schemas.microsoft.com/office/drawing/2014/main" id="{1EE11AFD-FB49-F441-1F18-390FC7A11665}"/>
                  </a:ext>
                </a:extLst>
              </p:cNvPr>
              <p:cNvSpPr/>
              <p:nvPr/>
            </p:nvSpPr>
            <p:spPr>
              <a:xfrm>
                <a:off x="2223135" y="2920365"/>
                <a:ext cx="2202426" cy="481760"/>
              </a:xfrm>
              <a:prstGeom prst="rect">
                <a:avLst/>
              </a:prstGeom>
              <a:ln w="28575">
                <a:solidFill>
                  <a:schemeClr val="accent4">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2400">
                    <a:effectLst/>
                    <a:latin typeface="Times New Roman" panose="02020603050405020304" pitchFamily="18" charset="0"/>
                    <a:ea typeface="Calibri" panose="020F0502020204030204" pitchFamily="34" charset="0"/>
                    <a:cs typeface="Times New Roman" panose="02020603050405020304" pitchFamily="18" charset="0"/>
                  </a:rPr>
                  <a:t>SIEM</a:t>
                </a:r>
                <a:endParaRPr lang="en-US" sz="1100" dirty="0">
                  <a:effectLst/>
                  <a:ea typeface="Calibri" panose="020F0502020204030204" pitchFamily="34" charset="0"/>
                  <a:cs typeface="Times New Roman" panose="02020603050405020304" pitchFamily="18" charset="0"/>
                </a:endParaRPr>
              </a:p>
            </p:txBody>
          </p:sp>
        </p:grpSp>
        <p:sp>
          <p:nvSpPr>
            <p:cNvPr id="7" name="Arrow: Left 6">
              <a:extLst>
                <a:ext uri="{FF2B5EF4-FFF2-40B4-BE49-F238E27FC236}">
                  <a16:creationId xmlns:a16="http://schemas.microsoft.com/office/drawing/2014/main" id="{CC5F9CCE-BCC3-1D5B-613B-AE74EFBF9A5C}"/>
                </a:ext>
              </a:extLst>
            </p:cNvPr>
            <p:cNvSpPr/>
            <p:nvPr/>
          </p:nvSpPr>
          <p:spPr>
            <a:xfrm>
              <a:off x="4352925" y="3876675"/>
              <a:ext cx="1760220" cy="1447800"/>
            </a:xfrm>
            <a:prstGeom prst="leftArrow">
              <a:avLst/>
            </a:prstGeom>
            <a:ln>
              <a:solidFill>
                <a:schemeClr val="accent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800"/>
                </a:spcAft>
              </a:pPr>
              <a:r>
                <a:rPr lang="en-CA" sz="1200" dirty="0">
                  <a:effectLst/>
                  <a:latin typeface="Times New Roman" panose="02020603050405020304" pitchFamily="18" charset="0"/>
                  <a:ea typeface="Calibri" panose="020F0502020204030204" pitchFamily="34" charset="0"/>
                  <a:cs typeface="Times New Roman" panose="02020603050405020304" pitchFamily="18" charset="0"/>
                </a:rPr>
                <a:t>Korrelyasiya Logikal qaydalar </a:t>
              </a:r>
              <a:r>
                <a:rPr lang="az-Latn-AZ" sz="1200" dirty="0">
                  <a:effectLst/>
                  <a:latin typeface="Times New Roman" panose="02020603050405020304" pitchFamily="18" charset="0"/>
                  <a:ea typeface="Calibri" panose="020F0502020204030204" pitchFamily="34" charset="0"/>
                  <a:cs typeface="Times New Roman" panose="02020603050405020304" pitchFamily="18" charset="0"/>
                </a:rPr>
                <a:t>aqreqasiyası</a:t>
              </a:r>
              <a:endParaRPr lang="en-US" sz="1100" dirty="0">
                <a:effectLst/>
                <a:ea typeface="Calibri" panose="020F0502020204030204" pitchFamily="34" charset="0"/>
                <a:cs typeface="Times New Roman" panose="02020603050405020304" pitchFamily="18" charset="0"/>
              </a:endParaRPr>
            </a:p>
          </p:txBody>
        </p:sp>
        <p:sp>
          <p:nvSpPr>
            <p:cNvPr id="8" name="Arrow: Right 7">
              <a:extLst>
                <a:ext uri="{FF2B5EF4-FFF2-40B4-BE49-F238E27FC236}">
                  <a16:creationId xmlns:a16="http://schemas.microsoft.com/office/drawing/2014/main" id="{37BBEDBF-C294-F57F-A380-7249CE258C05}"/>
                </a:ext>
              </a:extLst>
            </p:cNvPr>
            <p:cNvSpPr/>
            <p:nvPr/>
          </p:nvSpPr>
          <p:spPr>
            <a:xfrm>
              <a:off x="161925" y="3876675"/>
              <a:ext cx="1706880" cy="1512570"/>
            </a:xfrm>
            <a:prstGeom prst="rightArrow">
              <a:avLst/>
            </a:prstGeom>
            <a:ln>
              <a:solidFill>
                <a:schemeClr val="accent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800"/>
                </a:spcAft>
              </a:pP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800"/>
                </a:spcAft>
              </a:pPr>
              <a:r>
                <a:rPr lang="az-Latn-AZ"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Məlumatların toplanmasının normalizasiyasi</a:t>
              </a:r>
              <a:endParaRPr lang="en-US" sz="11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CA" sz="1100" dirty="0">
                  <a:effectLst/>
                  <a:ea typeface="Calibri" panose="020F0502020204030204" pitchFamily="34" charset="0"/>
                  <a:cs typeface="Times New Roman" panose="02020603050405020304" pitchFamily="18" charset="0"/>
                </a:rPr>
                <a:t> </a:t>
              </a:r>
              <a:endParaRPr lang="en-US" sz="1100" dirty="0">
                <a:effectLst/>
                <a:ea typeface="Calibri" panose="020F0502020204030204" pitchFamily="34" charset="0"/>
                <a:cs typeface="Times New Roman" panose="02020603050405020304" pitchFamily="18" charset="0"/>
              </a:endParaRPr>
            </a:p>
          </p:txBody>
        </p:sp>
      </p:grpSp>
      <p:sp>
        <p:nvSpPr>
          <p:cNvPr id="24" name="TextBox 23">
            <a:extLst>
              <a:ext uri="{FF2B5EF4-FFF2-40B4-BE49-F238E27FC236}">
                <a16:creationId xmlns:a16="http://schemas.microsoft.com/office/drawing/2014/main" id="{8349DDDC-5807-C2CE-76E2-4DD38641BEE6}"/>
              </a:ext>
            </a:extLst>
          </p:cNvPr>
          <p:cNvSpPr txBox="1"/>
          <p:nvPr/>
        </p:nvSpPr>
        <p:spPr>
          <a:xfrm>
            <a:off x="110113" y="733939"/>
            <a:ext cx="5557068" cy="5033879"/>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SIEM, işçilərin performansı, şirkətin maliyyə vəziyyəti, müştəri modelləri və s. kimi istifadəçi dostu məlumatların geniş spektrini təmin etmək üçün məlumatları ağıllı şəkildə toplayır. Bu komponent məlumatların toplanmasına, məlumatların idarə edilməsinə və əvvəlki məlumatların saxlanmasına cavabdehdir. Yuxarıdakı şəkildə göstərildiyi kimi, SIEM həm hadisə məlumatlarını, həm də quraşdırılmış xidmətlərdən, cihazlardan, şəbəkə protokollarından, saxlama protokollarından və axın protokollarından məlumatlar daxil olmaqla, kontekstual məlumatları toplayır.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99193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4E957D1B-C930-70BB-E21E-30E0850B0699}"/>
              </a:ext>
            </a:extLst>
          </p:cNvPr>
          <p:cNvGrpSpPr/>
          <p:nvPr/>
        </p:nvGrpSpPr>
        <p:grpSpPr>
          <a:xfrm>
            <a:off x="6263640" y="846137"/>
            <a:ext cx="5928360" cy="5165725"/>
            <a:chOff x="52234" y="0"/>
            <a:chExt cx="5079739" cy="4697990"/>
          </a:xfrm>
        </p:grpSpPr>
        <p:sp>
          <p:nvSpPr>
            <p:cNvPr id="8" name="Oval 7">
              <a:extLst>
                <a:ext uri="{FF2B5EF4-FFF2-40B4-BE49-F238E27FC236}">
                  <a16:creationId xmlns:a16="http://schemas.microsoft.com/office/drawing/2014/main" id="{BFE6E93B-B8C3-5C29-DF8C-B760E7802560}"/>
                </a:ext>
              </a:extLst>
            </p:cNvPr>
            <p:cNvSpPr/>
            <p:nvPr/>
          </p:nvSpPr>
          <p:spPr>
            <a:xfrm>
              <a:off x="543698" y="506627"/>
              <a:ext cx="3682314" cy="3682314"/>
            </a:xfrm>
            <a:prstGeom prst="ellipse">
              <a:avLst/>
            </a:prstGeom>
            <a:noFill/>
            <a:ln w="57150">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9" name="Group 8">
              <a:extLst>
                <a:ext uri="{FF2B5EF4-FFF2-40B4-BE49-F238E27FC236}">
                  <a16:creationId xmlns:a16="http://schemas.microsoft.com/office/drawing/2014/main" id="{D345A6D5-D194-C5DD-1772-CCDCB61AAC10}"/>
                </a:ext>
              </a:extLst>
            </p:cNvPr>
            <p:cNvGrpSpPr/>
            <p:nvPr/>
          </p:nvGrpSpPr>
          <p:grpSpPr>
            <a:xfrm>
              <a:off x="1878227" y="0"/>
              <a:ext cx="1496900" cy="1033460"/>
              <a:chOff x="61783" y="0"/>
              <a:chExt cx="1496900" cy="1033460"/>
            </a:xfrm>
          </p:grpSpPr>
          <p:sp>
            <p:nvSpPr>
              <p:cNvPr id="22" name="Oval 21">
                <a:extLst>
                  <a:ext uri="{FF2B5EF4-FFF2-40B4-BE49-F238E27FC236}">
                    <a16:creationId xmlns:a16="http://schemas.microsoft.com/office/drawing/2014/main" id="{9B67FCCD-1135-63D6-F26C-99F2C980736B}"/>
                  </a:ext>
                </a:extLst>
              </p:cNvPr>
              <p:cNvSpPr/>
              <p:nvPr/>
            </p:nvSpPr>
            <p:spPr>
              <a:xfrm>
                <a:off x="61783" y="0"/>
                <a:ext cx="1013254" cy="1013254"/>
              </a:xfrm>
              <a:prstGeom prst="ellipse">
                <a:avLst/>
              </a:prstGeom>
              <a:solidFill>
                <a:schemeClr val="bg1"/>
              </a:solidFill>
              <a:ln w="38100">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07000"/>
                  </a:lnSpc>
                  <a:spcBef>
                    <a:spcPts val="0"/>
                  </a:spcBef>
                  <a:spcAft>
                    <a:spcPts val="80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ea typeface="Calibri" panose="020F0502020204030204" pitchFamily="34" charset="0"/>
                  <a:cs typeface="Times New Roman" panose="02020603050405020304" pitchFamily="18" charset="0"/>
                </a:endParaRPr>
              </a:p>
            </p:txBody>
          </p:sp>
          <p:sp>
            <p:nvSpPr>
              <p:cNvPr id="23" name="Text Box 2">
                <a:extLst>
                  <a:ext uri="{FF2B5EF4-FFF2-40B4-BE49-F238E27FC236}">
                    <a16:creationId xmlns:a16="http://schemas.microsoft.com/office/drawing/2014/main" id="{553E9970-C3FD-4A57-0F1C-614AB5011D2B}"/>
                  </a:ext>
                </a:extLst>
              </p:cNvPr>
              <p:cNvSpPr txBox="1">
                <a:spLocks noChangeArrowheads="1"/>
              </p:cNvSpPr>
              <p:nvPr/>
            </p:nvSpPr>
            <p:spPr bwMode="auto">
              <a:xfrm>
                <a:off x="91409" y="94930"/>
                <a:ext cx="1467274" cy="93853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600" b="1">
                    <a:effectLst/>
                    <a:latin typeface="Times New Roman" panose="02020603050405020304" pitchFamily="18" charset="0"/>
                    <a:ea typeface="Calibri" panose="020F0502020204030204" pitchFamily="34" charset="0"/>
                    <a:cs typeface="Times New Roman" panose="02020603050405020304" pitchFamily="18" charset="0"/>
                  </a:rPr>
                  <a:t>1</a:t>
                </a:r>
                <a:r>
                  <a:rPr lang="az-Latn-AZ"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Məlumatların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  toplanması</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0" name="Group 9">
              <a:extLst>
                <a:ext uri="{FF2B5EF4-FFF2-40B4-BE49-F238E27FC236}">
                  <a16:creationId xmlns:a16="http://schemas.microsoft.com/office/drawing/2014/main" id="{96728A94-53AD-AF8D-FCD0-C0DED4CDEA56}"/>
                </a:ext>
              </a:extLst>
            </p:cNvPr>
            <p:cNvGrpSpPr/>
            <p:nvPr/>
          </p:nvGrpSpPr>
          <p:grpSpPr>
            <a:xfrm>
              <a:off x="1878227" y="3645243"/>
              <a:ext cx="1432879" cy="1052747"/>
              <a:chOff x="61783" y="0"/>
              <a:chExt cx="1432879" cy="1052747"/>
            </a:xfrm>
          </p:grpSpPr>
          <p:sp>
            <p:nvSpPr>
              <p:cNvPr id="20" name="Oval 19">
                <a:extLst>
                  <a:ext uri="{FF2B5EF4-FFF2-40B4-BE49-F238E27FC236}">
                    <a16:creationId xmlns:a16="http://schemas.microsoft.com/office/drawing/2014/main" id="{A463DA9E-3E9F-A564-A40D-0B255ED2610A}"/>
                  </a:ext>
                </a:extLst>
              </p:cNvPr>
              <p:cNvSpPr/>
              <p:nvPr/>
            </p:nvSpPr>
            <p:spPr>
              <a:xfrm>
                <a:off x="61783" y="0"/>
                <a:ext cx="1013254" cy="1013254"/>
              </a:xfrm>
              <a:prstGeom prst="ellipse">
                <a:avLst/>
              </a:prstGeom>
              <a:solidFill>
                <a:schemeClr val="bg1"/>
              </a:solidFill>
              <a:ln w="38100">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1" name="Text Box 2">
                <a:extLst>
                  <a:ext uri="{FF2B5EF4-FFF2-40B4-BE49-F238E27FC236}">
                    <a16:creationId xmlns:a16="http://schemas.microsoft.com/office/drawing/2014/main" id="{9FD69EF2-1E05-F6BD-4549-D3642996B247}"/>
                  </a:ext>
                </a:extLst>
              </p:cNvPr>
              <p:cNvSpPr txBox="1">
                <a:spLocks noChangeArrowheads="1"/>
              </p:cNvSpPr>
              <p:nvPr/>
            </p:nvSpPr>
            <p:spPr bwMode="auto">
              <a:xfrm>
                <a:off x="110997" y="114217"/>
                <a:ext cx="1383665" cy="93853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600" b="1">
                    <a:effectLst/>
                    <a:latin typeface="Times New Roman" panose="02020603050405020304" pitchFamily="18" charset="0"/>
                    <a:ea typeface="Calibri" panose="020F0502020204030204" pitchFamily="34" charset="0"/>
                    <a:cs typeface="Times New Roman" panose="02020603050405020304" pitchFamily="18" charset="0"/>
                  </a:rPr>
                  <a:t>3</a:t>
                </a:r>
                <a:r>
                  <a:rPr lang="az-Latn-AZ"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Məlumatların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  saxlanması</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1" name="Group 10">
              <a:extLst>
                <a:ext uri="{FF2B5EF4-FFF2-40B4-BE49-F238E27FC236}">
                  <a16:creationId xmlns:a16="http://schemas.microsoft.com/office/drawing/2014/main" id="{6FFF695A-3309-61A3-FB11-1BB93EF7AF5E}"/>
                </a:ext>
              </a:extLst>
            </p:cNvPr>
            <p:cNvGrpSpPr/>
            <p:nvPr/>
          </p:nvGrpSpPr>
          <p:grpSpPr>
            <a:xfrm>
              <a:off x="3731741" y="1816443"/>
              <a:ext cx="1400232" cy="1013179"/>
              <a:chOff x="61784" y="0"/>
              <a:chExt cx="1400232" cy="1013179"/>
            </a:xfrm>
          </p:grpSpPr>
          <p:sp>
            <p:nvSpPr>
              <p:cNvPr id="18" name="Oval 17">
                <a:extLst>
                  <a:ext uri="{FF2B5EF4-FFF2-40B4-BE49-F238E27FC236}">
                    <a16:creationId xmlns:a16="http://schemas.microsoft.com/office/drawing/2014/main" id="{2FAA5815-E355-68C4-2B18-FEC53C044143}"/>
                  </a:ext>
                </a:extLst>
              </p:cNvPr>
              <p:cNvSpPr/>
              <p:nvPr/>
            </p:nvSpPr>
            <p:spPr>
              <a:xfrm>
                <a:off x="61784" y="0"/>
                <a:ext cx="1012824" cy="1013179"/>
              </a:xfrm>
              <a:prstGeom prst="ellipse">
                <a:avLst/>
              </a:prstGeom>
              <a:solidFill>
                <a:schemeClr val="bg1"/>
              </a:solidFill>
              <a:ln w="38100">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Text Box 2">
                <a:extLst>
                  <a:ext uri="{FF2B5EF4-FFF2-40B4-BE49-F238E27FC236}">
                    <a16:creationId xmlns:a16="http://schemas.microsoft.com/office/drawing/2014/main" id="{AD4812CB-E844-888E-A3FE-FE99B2D86E2A}"/>
                  </a:ext>
                </a:extLst>
              </p:cNvPr>
              <p:cNvSpPr txBox="1">
                <a:spLocks noChangeArrowheads="1"/>
              </p:cNvSpPr>
              <p:nvPr/>
            </p:nvSpPr>
            <p:spPr bwMode="auto">
              <a:xfrm>
                <a:off x="78351" y="73865"/>
                <a:ext cx="1383665" cy="93853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600" b="1">
                    <a:effectLst/>
                    <a:latin typeface="Times New Roman" panose="02020603050405020304" pitchFamily="18" charset="0"/>
                    <a:ea typeface="Calibri" panose="020F0502020204030204" pitchFamily="34" charset="0"/>
                    <a:cs typeface="Times New Roman" panose="02020603050405020304" pitchFamily="18" charset="0"/>
                  </a:rPr>
                  <a:t>2</a:t>
                </a:r>
                <a:r>
                  <a:rPr lang="az-Latn-AZ"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200">
                    <a:effectLst/>
                    <a:latin typeface="Times New Roman" panose="02020603050405020304" pitchFamily="18" charset="0"/>
                    <a:ea typeface="Calibri" panose="020F0502020204030204" pitchFamily="34" charset="0"/>
                    <a:cs typeface="Times New Roman" panose="02020603050405020304" pitchFamily="18" charset="0"/>
                  </a:rPr>
                  <a:t>Məlumatların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 idarə olunması</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2" name="Group 11">
              <a:extLst>
                <a:ext uri="{FF2B5EF4-FFF2-40B4-BE49-F238E27FC236}">
                  <a16:creationId xmlns:a16="http://schemas.microsoft.com/office/drawing/2014/main" id="{D7A36AD5-7F92-6975-3C39-49F93B26A5B1}"/>
                </a:ext>
              </a:extLst>
            </p:cNvPr>
            <p:cNvGrpSpPr/>
            <p:nvPr/>
          </p:nvGrpSpPr>
          <p:grpSpPr>
            <a:xfrm>
              <a:off x="52234" y="1816443"/>
              <a:ext cx="1383665" cy="1012671"/>
              <a:chOff x="52234" y="0"/>
              <a:chExt cx="1383665" cy="1012671"/>
            </a:xfrm>
          </p:grpSpPr>
          <p:sp>
            <p:nvSpPr>
              <p:cNvPr id="16" name="Oval 15">
                <a:extLst>
                  <a:ext uri="{FF2B5EF4-FFF2-40B4-BE49-F238E27FC236}">
                    <a16:creationId xmlns:a16="http://schemas.microsoft.com/office/drawing/2014/main" id="{2364C579-C9A5-5373-6BDC-C3F485FF4912}"/>
                  </a:ext>
                </a:extLst>
              </p:cNvPr>
              <p:cNvSpPr/>
              <p:nvPr/>
            </p:nvSpPr>
            <p:spPr>
              <a:xfrm>
                <a:off x="86498" y="0"/>
                <a:ext cx="1012750" cy="1012395"/>
              </a:xfrm>
              <a:prstGeom prst="ellipse">
                <a:avLst/>
              </a:prstGeom>
              <a:solidFill>
                <a:schemeClr val="bg1"/>
              </a:solidFill>
              <a:ln w="38100">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az-Latn-AZ" sz="1100">
                    <a:effectLst/>
                    <a:ea typeface="Calibri" panose="020F0502020204030204" pitchFamily="34" charset="0"/>
                    <a:cs typeface="Times New Roman" panose="02020603050405020304" pitchFamily="18" charset="0"/>
                  </a:rPr>
                  <a:t> </a:t>
                </a:r>
                <a:endParaRPr lang="en-US" sz="1100">
                  <a:effectLst/>
                  <a:ea typeface="Calibri" panose="020F0502020204030204" pitchFamily="34" charset="0"/>
                  <a:cs typeface="Times New Roman" panose="02020603050405020304" pitchFamily="18" charset="0"/>
                </a:endParaRPr>
              </a:p>
            </p:txBody>
          </p:sp>
          <p:sp>
            <p:nvSpPr>
              <p:cNvPr id="17" name="Text Box 2">
                <a:extLst>
                  <a:ext uri="{FF2B5EF4-FFF2-40B4-BE49-F238E27FC236}">
                    <a16:creationId xmlns:a16="http://schemas.microsoft.com/office/drawing/2014/main" id="{1CE21310-FFAE-2FF5-63D8-3F5B82C4E636}"/>
                  </a:ext>
                </a:extLst>
              </p:cNvPr>
              <p:cNvSpPr txBox="1">
                <a:spLocks noChangeArrowheads="1"/>
              </p:cNvSpPr>
              <p:nvPr/>
            </p:nvSpPr>
            <p:spPr bwMode="auto">
              <a:xfrm>
                <a:off x="52234" y="74141"/>
                <a:ext cx="1383665" cy="93853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az-Latn-AZ" sz="140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600" b="1">
                    <a:effectLst/>
                    <a:latin typeface="Times New Roman" panose="02020603050405020304" pitchFamily="18" charset="0"/>
                    <a:ea typeface="Calibri" panose="020F0502020204030204" pitchFamily="34" charset="0"/>
                    <a:cs typeface="Times New Roman" panose="02020603050405020304" pitchFamily="18" charset="0"/>
                  </a:rPr>
                  <a:t>4</a:t>
                </a:r>
                <a:r>
                  <a:rPr lang="az-Latn-AZ" sz="1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60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200">
                    <a:effectLst/>
                    <a:latin typeface="Times New Roman" panose="02020603050405020304" pitchFamily="18" charset="0"/>
                    <a:ea typeface="Calibri" panose="020F0502020204030204" pitchFamily="34" charset="0"/>
                    <a:cs typeface="Times New Roman" panose="02020603050405020304" pitchFamily="18" charset="0"/>
                  </a:rPr>
                  <a:t>SIEM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az-Latn-AZ" sz="1200">
                    <a:effectLst/>
                    <a:latin typeface="Times New Roman" panose="02020603050405020304" pitchFamily="18" charset="0"/>
                    <a:ea typeface="Calibri" panose="020F0502020204030204" pitchFamily="34" charset="0"/>
                    <a:cs typeface="Times New Roman" panose="02020603050405020304" pitchFamily="18" charset="0"/>
                  </a:rPr>
                  <a:t>  inteqrasiyaları</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3" name="Group 12">
              <a:extLst>
                <a:ext uri="{FF2B5EF4-FFF2-40B4-BE49-F238E27FC236}">
                  <a16:creationId xmlns:a16="http://schemas.microsoft.com/office/drawing/2014/main" id="{96DFB9B1-03E0-B1B6-90A0-800EA5884032}"/>
                </a:ext>
              </a:extLst>
            </p:cNvPr>
            <p:cNvGrpSpPr/>
            <p:nvPr/>
          </p:nvGrpSpPr>
          <p:grpSpPr>
            <a:xfrm>
              <a:off x="1878227" y="1902940"/>
              <a:ext cx="1053438" cy="1013254"/>
              <a:chOff x="0" y="0"/>
              <a:chExt cx="1053438" cy="1013254"/>
            </a:xfrm>
          </p:grpSpPr>
          <p:sp>
            <p:nvSpPr>
              <p:cNvPr id="14" name="Oval 13">
                <a:extLst>
                  <a:ext uri="{FF2B5EF4-FFF2-40B4-BE49-F238E27FC236}">
                    <a16:creationId xmlns:a16="http://schemas.microsoft.com/office/drawing/2014/main" id="{CFD5D11F-509B-6480-EBBA-1ACCDE23C872}"/>
                  </a:ext>
                </a:extLst>
              </p:cNvPr>
              <p:cNvSpPr/>
              <p:nvPr/>
            </p:nvSpPr>
            <p:spPr>
              <a:xfrm>
                <a:off x="0" y="0"/>
                <a:ext cx="1013254" cy="1013254"/>
              </a:xfrm>
              <a:prstGeom prst="ellipse">
                <a:avLst/>
              </a:prstGeom>
              <a:solidFill>
                <a:schemeClr val="bg1"/>
              </a:solidFill>
              <a:ln w="38100">
                <a:solidFill>
                  <a:schemeClr val="accent4">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Text Box 2">
                <a:extLst>
                  <a:ext uri="{FF2B5EF4-FFF2-40B4-BE49-F238E27FC236}">
                    <a16:creationId xmlns:a16="http://schemas.microsoft.com/office/drawing/2014/main" id="{9D86AB7A-8ACB-31E3-122C-1539C9A9727E}"/>
                  </a:ext>
                </a:extLst>
              </p:cNvPr>
              <p:cNvSpPr txBox="1">
                <a:spLocks noChangeArrowheads="1"/>
              </p:cNvSpPr>
              <p:nvPr/>
            </p:nvSpPr>
            <p:spPr bwMode="auto">
              <a:xfrm>
                <a:off x="176503" y="317352"/>
                <a:ext cx="876935" cy="46926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az-Latn-AZ" sz="2000" b="1">
                    <a:effectLst/>
                    <a:latin typeface="Times New Roman" panose="02020603050405020304" pitchFamily="18" charset="0"/>
                    <a:ea typeface="Calibri" panose="020F0502020204030204" pitchFamily="34" charset="0"/>
                    <a:cs typeface="Times New Roman" panose="02020603050405020304" pitchFamily="18" charset="0"/>
                  </a:rPr>
                  <a:t>SIEM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pSp>
      </p:grpSp>
      <p:sp>
        <p:nvSpPr>
          <p:cNvPr id="25" name="TextBox 24">
            <a:extLst>
              <a:ext uri="{FF2B5EF4-FFF2-40B4-BE49-F238E27FC236}">
                <a16:creationId xmlns:a16="http://schemas.microsoft.com/office/drawing/2014/main" id="{544F9301-9C94-93AF-8B15-DA08654BF5D3}"/>
              </a:ext>
            </a:extLst>
          </p:cNvPr>
          <p:cNvSpPr txBox="1"/>
          <p:nvPr/>
        </p:nvSpPr>
        <p:spPr>
          <a:xfrm>
            <a:off x="452128" y="990459"/>
            <a:ext cx="5811512" cy="3416320"/>
          </a:xfrm>
          <a:prstGeom prst="rect">
            <a:avLst/>
          </a:prstGeom>
          <a:noFill/>
        </p:spPr>
        <p:txBody>
          <a:bodyPr wrap="square">
            <a:spAutoFit/>
          </a:bodyPr>
          <a:lstStyle/>
          <a:p>
            <a:pPr marL="0" marR="0" indent="360045" algn="just">
              <a:lnSpc>
                <a:spcPct val="150000"/>
              </a:lnSpc>
              <a:spcBef>
                <a:spcPts val="0"/>
              </a:spcBef>
              <a:spcAft>
                <a:spcPts val="0"/>
              </a:spcAft>
            </a:pP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SIEM-ə tam müəssisə təhlükəsizliyi məlumatlarının idarə edilməsi arxitekturasının fəal hissəsi olmağa imkan verə bilər. SIEM alətləri müxtəlif mənbələrdən toplanmış böyük həcmdə məlumatı götürür və onları biznesi qorumağa kömək edən hərəkətli kəş-fiyyatda birləşdirir. SIEM arxitekturası və əməliyyat prosesləri arasında qüsursuz inteqrasiya sistemin işini yaxşılaşdırmaqda mühüm rol oynayır.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890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C5318D6-E6CF-C3DD-39E0-1B41A0001A8D}"/>
              </a:ext>
            </a:extLst>
          </p:cNvPr>
          <p:cNvSpPr txBox="1"/>
          <p:nvPr/>
        </p:nvSpPr>
        <p:spPr>
          <a:xfrm>
            <a:off x="0" y="0"/>
            <a:ext cx="11993745" cy="6721455"/>
          </a:xfrm>
          <a:prstGeom prst="rect">
            <a:avLst/>
          </a:prstGeom>
          <a:noFill/>
        </p:spPr>
        <p:txBody>
          <a:bodyPr wrap="square">
            <a:spAutoFit/>
          </a:bodyPr>
          <a:lstStyle/>
          <a:p>
            <a:pPr marL="0" marR="0" algn="just">
              <a:lnSpc>
                <a:spcPct val="150000"/>
              </a:lnSpc>
              <a:spcBef>
                <a:spcPts val="0"/>
              </a:spcBef>
              <a:spcAft>
                <a:spcPts val="0"/>
              </a:spcAft>
            </a:pPr>
            <a:r>
              <a:rPr lang="az-Latn-AZ" sz="1700" b="1" dirty="0">
                <a:effectLst/>
                <a:latin typeface="Times New Roman" panose="02020603050405020304" pitchFamily="18" charset="0"/>
                <a:ea typeface="Calibri" panose="020F0502020204030204" pitchFamily="34" charset="0"/>
                <a:cs typeface="Times New Roman" panose="02020603050405020304" pitchFamily="18" charset="0"/>
              </a:rPr>
              <a:t>3.2 Şəbəkə trafikində paketlər arasında vaxt intervalının təhlili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700" dirty="0">
                <a:effectLst/>
                <a:latin typeface="Times New Roman" panose="02020603050405020304" pitchFamily="18" charset="0"/>
                <a:ea typeface="Calibri" panose="020F0502020204030204" pitchFamily="34" charset="0"/>
                <a:cs typeface="Times New Roman" panose="02020603050405020304" pitchFamily="18" charset="0"/>
              </a:rPr>
              <a:t>Hansı alətdən istifadə etməyinizdən asılı olmayaraq, şəbəkə performans göstəricilərinin (məsələn, gecikmə, paket itkisi və ya ötürmə qabiliyyəti) necə hesablana biləcəyinin əsaslarını başa düşmək vacibdir. Bu hesablama Wireshark və ya hər hansı digər paket analizatoru ilə əl ilə həyata keçirilə bilər və ya seçdiyiniz şəbəkə perfor-mansının idarə edilməsi (NPM) həlli ilə avtomatlaşdırıla bilər. Tətbiqlərin əsas hissəsi TCP protokolları üzərində işləyir. TCP şəbəkə performansını qiymətləndirmək üçün istifadə edilə bilən müəyyən sayda mexanizmlər təklif edir.</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700" dirty="0">
                <a:effectLst/>
                <a:latin typeface="Times New Roman" panose="02020603050405020304" pitchFamily="18" charset="0"/>
                <a:ea typeface="Calibri" panose="020F0502020204030204" pitchFamily="34" charset="0"/>
                <a:cs typeface="Times New Roman" panose="02020603050405020304" pitchFamily="18" charset="0"/>
              </a:rPr>
              <a:t>Aşağıdakı diaqram TCP sessiyasında atılan ardıcıl addımları (bir seansda bayraqların olması ilə xarakterizə olunur) və müxtəlif əsas şəbəkə performans göstə-ricilərinə uyğun gələn vaxt intervallarını izah edir:</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700" dirty="0">
                <a:effectLst/>
                <a:latin typeface="Times New Roman" panose="02020603050405020304" pitchFamily="18" charset="0"/>
                <a:ea typeface="Calibri" panose="020F0502020204030204" pitchFamily="34" charset="0"/>
                <a:cs typeface="Times New Roman" panose="02020603050405020304" pitchFamily="18" charset="0"/>
              </a:rPr>
              <a:t>Şəbəkədə bandwith adında termin vardır ki,hansı Azəraycan dilinə tərcümədə -Bant genişliyi olaraq tərcümə olunur.Bant genişliyi müəyyən bir müddət ərzində simsiz və ya simli rabitə kanalı vasitəsilə ötürə biləcəyimiz maksimum məlumat miqdarını təmsil edir. Eynilə, şəbəkə ötürmə qabiliyyəti şəbəkədə vaxt vahidinə ötürülən məlumatların faktiki miqdarıdır. Buna görə də, faktiki şəbəkə ötürmə qabiliyyəti həmişə şəbəkə bant geniş-liyindən azdır. Ümumiyyətlə, bir keçid əhəmiyyətli bant genişliyinə malikdirsə, vahid başına məlumat ötürülməsi yüksək olacaqdır. Bundan əlavə, bant genişliyi şəbəkə sürəti ilə eyni deyil. Buna görə də, şəbəkə sürətini məlumat ötürülməsini emal etdiyimiz sürət kimi təyin edə bilərik. Digər tərəfdən, şəbəkə bant genişliyi rabitə kanalının tutumu ilə bağlıdır. Rabitə bağlantısı trafiklə dolu olduqda, onu düzəltməyin ən asan yolu şəbəkə bant genişliyini artırmaqdır. Bununla belə, şəbəkə administratorları və mühəndisləri şəbə-kədə bant genişliyi istifadəsini optimallaşdırmaq və monitorinq etmək üçün məsuliyyət daşıyırlar. Şəbəkə bant genişliyi məhdud resursdur.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76713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6096000" y="709422"/>
            <a:ext cx="5719156" cy="953227"/>
          </a:xfrm>
        </p:spPr>
        <p:txBody>
          <a:bodyPr>
            <a:noAutofit/>
          </a:bodyPr>
          <a:lstStyle/>
          <a:p>
            <a:pPr algn="ctr">
              <a:lnSpc>
                <a:spcPct val="150000"/>
              </a:lnSpc>
              <a:spcAft>
                <a:spcPts val="800"/>
              </a:spcAft>
            </a:pPr>
            <a:r>
              <a:rPr lang="az-Latn-AZ" sz="17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SIEM-in əməliyyat prosesində iştirak edən addımları anlayaq:</a:t>
            </a:r>
          </a:p>
          <a:p>
            <a:pPr algn="ctr">
              <a:lnSpc>
                <a:spcPct val="150000"/>
              </a:lnSpc>
              <a:spcAft>
                <a:spcPts val="800"/>
              </a:spcAft>
            </a:pPr>
            <a:endParaRPr lang="az-Latn-AZ" sz="17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0BDCC113-5158-E9EB-DCE6-C6BC038044E5}"/>
              </a:ext>
            </a:extLst>
          </p:cNvPr>
          <p:cNvPicPr>
            <a:picLocks noChangeAspect="1"/>
          </p:cNvPicPr>
          <p:nvPr/>
        </p:nvPicPr>
        <p:blipFill>
          <a:blip r:embed="rId2"/>
          <a:stretch>
            <a:fillRect/>
          </a:stretch>
        </p:blipFill>
        <p:spPr>
          <a:xfrm>
            <a:off x="5484460" y="2402378"/>
            <a:ext cx="6330696" cy="3430524"/>
          </a:xfrm>
          <a:prstGeom prst="rect">
            <a:avLst/>
          </a:prstGeom>
        </p:spPr>
      </p:pic>
      <p:sp>
        <p:nvSpPr>
          <p:cNvPr id="10" name="Subtitle 2">
            <a:extLst>
              <a:ext uri="{FF2B5EF4-FFF2-40B4-BE49-F238E27FC236}">
                <a16:creationId xmlns:a16="http://schemas.microsoft.com/office/drawing/2014/main" id="{C7FC8C76-F346-C47D-A30B-1C3B5D30FAEA}"/>
              </a:ext>
            </a:extLst>
          </p:cNvPr>
          <p:cNvSpPr txBox="1">
            <a:spLocks/>
          </p:cNvSpPr>
          <p:nvPr/>
        </p:nvSpPr>
        <p:spPr>
          <a:xfrm>
            <a:off x="185511" y="292365"/>
            <a:ext cx="5298949" cy="627326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50000"/>
              </a:lnSpc>
              <a:spcAft>
                <a:spcPts val="800"/>
              </a:spcAft>
            </a:pPr>
            <a:r>
              <a:rPr lang="az-Latn-AZ" sz="17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SIEM məlumatları iki yolla toplaya bilər:</a:t>
            </a:r>
          </a:p>
          <a:p>
            <a:pPr algn="just">
              <a:lnSpc>
                <a:spcPct val="150000"/>
              </a:lnSpc>
              <a:spcAft>
                <a:spcPts val="800"/>
              </a:spcAft>
            </a:pPr>
            <a:r>
              <a:rPr lang="az-Latn-AZ" sz="17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Avtomatik məlumatların toplanması: Buraya cihazda quraşdırılmış agent və log fayllarını yaddaşdan (syslog formatı) və ya hadisə axını protokolundan əldə etmək üçün birbaşa keçidlər daxildir, onların hamısını asanlıqla əldə edilə bilən bir yerdə saxlayır ki, təşkilat şəbəkə üzərində tam görünürlük əldə edə bilsin.</a:t>
            </a:r>
          </a:p>
          <a:p>
            <a:pPr algn="just">
              <a:lnSpc>
                <a:spcPct val="150000"/>
              </a:lnSpc>
              <a:spcAft>
                <a:spcPts val="800"/>
              </a:spcAft>
            </a:pPr>
            <a:r>
              <a:rPr lang="az-Latn-AZ" sz="17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Aktivlərin xarakteristikası: Təşkilatın informasiya texnologiyaları infrastrukturunu kateqoriyalara ayırarkən, şəbəkəni bəzi əsas oxşarlıqlara və ya funksiyalara malik olan daha kiçik aktiv qruplarına ayırmaq və ya parçalamaq çox vacibdir. İT aktiv kate-qoriyalarına bəzi nümunələr cihazlar, şəbəkələr və proqramlardır. Bu, şəbəkə fəaliyyətini izləməyə və yüksək riskli aktivləri müəyyən etməyə kömək edir.</a:t>
            </a:r>
          </a:p>
        </p:txBody>
      </p:sp>
    </p:spTree>
    <p:extLst>
      <p:ext uri="{BB962C8B-B14F-4D97-AF65-F5344CB8AC3E}">
        <p14:creationId xmlns:p14="http://schemas.microsoft.com/office/powerpoint/2010/main" val="4510214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542276"/>
            <a:ext cx="11457482" cy="1818540"/>
          </a:xfrm>
        </p:spPr>
        <p:txBody>
          <a:bodyPr>
            <a:noAutofit/>
          </a:bodyPr>
          <a:lstStyle/>
          <a:p>
            <a:pPr marL="0" marR="0" indent="360045" algn="just">
              <a:lnSpc>
                <a:spcPct val="150000"/>
              </a:lnSpc>
              <a:spcBef>
                <a:spcPts val="0"/>
              </a:spcBef>
              <a:spcAft>
                <a:spcPts val="0"/>
              </a:spcAft>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Yenidən ötürmə dərəcələri - bu göstərici göndərilən ilkin paketlərin sayı ilə müqa-yisədə təkrar ötürülən paketlərin sayına uyğundur. Bu sürət paket itkisinin aydın göstə-ricisidir. Yenidən ötürülmə gecikməsi - bu metrik ilkin göndərilən paketlə ilk təsdiqlənmiş təkrar ötürmə arasındakı vaxt intervalına uyğundur. Məlumatların ötürülməsində təkrar ötürülmə/paket itkisi səbəbindən itirilmiş vaxtı təmsil edir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 descr="How to Calculate Packet Time from Latency and Bandwidth | Baeldung on  Computer Science">
            <a:extLst>
              <a:ext uri="{FF2B5EF4-FFF2-40B4-BE49-F238E27FC236}">
                <a16:creationId xmlns:a16="http://schemas.microsoft.com/office/drawing/2014/main" id="{F393C50C-8C75-5A3A-A46B-2E8B4D2776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5243" y="3284376"/>
            <a:ext cx="7924800" cy="2867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0246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6A213DC-62F6-93D2-139D-5C0AE2D16A68}"/>
                  </a:ext>
                </a:extLst>
              </p:cNvPr>
              <p:cNvSpPr txBox="1"/>
              <p:nvPr/>
            </p:nvSpPr>
            <p:spPr>
              <a:xfrm>
                <a:off x="58189" y="271293"/>
                <a:ext cx="12075621" cy="4562531"/>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Gediş-gəliş vaxtı (RTT) mesajın mənbədən təyinat yerinə çatması və sonra təyinat yerindən mənbəyə qayıtması üçün tələb olunan vaxtdır. Şəbəkə ping vaxtı gediş-gəliş vaxtı ilə çox oxşardır. Gediş-gəliş vaxtı şəbəkə gecikməsi ilə bağlıdır. Hər iki istiqamətdə asimmetrik gecikmələr ola biləcəyi üçün bu, şəbəkə gecikməsindən iki dəfə çox deyil. Həmçinin təyinat yerində əlavə emal vaxtı gediş-gəliş vaxtına daxildir. Biz şəbəkə ötürmə qabiliyyətini  </a:t>
                </a:r>
                <a14:m>
                  <m:oMath xmlns:m="http://schemas.openxmlformats.org/officeDocument/2006/math">
                    <m:r>
                      <a:rPr lang="az-Latn-AZ" sz="1800" i="1">
                        <a:effectLst/>
                        <a:latin typeface="Cambria Math" panose="02040503050406030204" pitchFamily="18" charset="0"/>
                        <a:ea typeface="Calibri" panose="020F0502020204030204" pitchFamily="34" charset="0"/>
                        <a:cs typeface="Times New Roman" panose="02020603050405020304" pitchFamily="18" charset="0"/>
                      </a:rPr>
                      <m:t>𝑇𝑃</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oMath>
                </a14:m>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TCP qəbul pəncərəsindən (W) və gecikmə ilə əlaqəli şəbəkənin gediş-gəliş vaxtından (RTT) istifadə edərək hesablaya bilərik:</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az-Latn-AZ" sz="1800" i="1">
                          <a:effectLst/>
                          <a:latin typeface="Cambria Math" panose="02040503050406030204" pitchFamily="18" charset="0"/>
                          <a:ea typeface="Calibri" panose="020F0502020204030204" pitchFamily="34" charset="0"/>
                          <a:cs typeface="Times New Roman" panose="02020603050405020304" pitchFamily="18" charset="0"/>
                        </a:rPr>
                        <m:t> </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𝑇𝑃</m:t>
                      </m:r>
                      <m:r>
                        <a:rPr lang="az-Latn-AZ"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az-Latn-AZ" sz="1800" i="1">
                              <a:effectLst/>
                              <a:latin typeface="Cambria Math" panose="02040503050406030204" pitchFamily="18" charset="0"/>
                              <a:ea typeface="Calibri" panose="020F0502020204030204" pitchFamily="34" charset="0"/>
                              <a:cs typeface="Times New Roman" panose="02020603050405020304" pitchFamily="18" charset="0"/>
                            </a:rPr>
                            <m:t>𝑊</m:t>
                          </m:r>
                        </m:num>
                        <m:den>
                          <m:r>
                            <a:rPr lang="az-Latn-AZ" sz="1800" i="1">
                              <a:effectLst/>
                              <a:latin typeface="Cambria Math" panose="02040503050406030204" pitchFamily="18" charset="0"/>
                              <a:ea typeface="Calibri" panose="020F0502020204030204" pitchFamily="34" charset="0"/>
                              <a:cs typeface="Times New Roman" panose="02020603050405020304" pitchFamily="18" charset="0"/>
                            </a:rPr>
                            <m:t>𝑅𝑇𝑇</m:t>
                          </m:r>
                        </m:den>
                      </m:f>
                    </m:oMath>
                  </m:oMathPara>
                </a14:m>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gn="just">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Hesablama nümunələri: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gn="just">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Gecikmə və bant genişliyi məlumatından istifadə edərək paket vaxtını hesablayaq. Ev sahibi və keçidi nəzərdən keçirin. Fərz edək ki, ötürmə sürəti 1 Mbit/s və yayılma gecikməsi 70 ms-dir. Sıfır növbə və emal gecikməsini nəzərə alsaq, 1KB məlumat paketini ötürmək nə qədər vaxt aparacaq? Gəlin öyrənək:</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1" name="TextBox 10">
                <a:extLst>
                  <a:ext uri="{FF2B5EF4-FFF2-40B4-BE49-F238E27FC236}">
                    <a16:creationId xmlns:a16="http://schemas.microsoft.com/office/drawing/2014/main" id="{B6A213DC-62F6-93D2-139D-5C0AE2D16A68}"/>
                  </a:ext>
                </a:extLst>
              </p:cNvPr>
              <p:cNvSpPr txBox="1">
                <a:spLocks noRot="1" noChangeAspect="1" noMove="1" noResize="1" noEditPoints="1" noAdjustHandles="1" noChangeArrowheads="1" noChangeShapeType="1" noTextEdit="1"/>
              </p:cNvSpPr>
              <p:nvPr/>
            </p:nvSpPr>
            <p:spPr>
              <a:xfrm>
                <a:off x="58189" y="271293"/>
                <a:ext cx="12075621" cy="4562531"/>
              </a:xfrm>
              <a:prstGeom prst="rect">
                <a:avLst/>
              </a:prstGeom>
              <a:blipFill>
                <a:blip r:embed="rId2"/>
                <a:stretch>
                  <a:fillRect l="-455" r="-455" b="-1203"/>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35598ACD-81C4-DD48-1783-C65C006C48B5}"/>
              </a:ext>
            </a:extLst>
          </p:cNvPr>
          <p:cNvPicPr>
            <a:picLocks noChangeAspect="1"/>
          </p:cNvPicPr>
          <p:nvPr/>
        </p:nvPicPr>
        <p:blipFill>
          <a:blip r:embed="rId3" cstate="print">
            <a:extLst>
              <a:ext uri="{28A0092B-C50C-407E-A947-70E740481C1C}">
                <a14:useLocalDpi xmlns:a14="http://schemas.microsoft.com/office/drawing/2010/main" val="0"/>
              </a:ext>
            </a:extLst>
          </a:blip>
          <a:srcRect l="20143" t="24652" r="27187" b="53239"/>
          <a:stretch>
            <a:fillRect/>
          </a:stretch>
        </p:blipFill>
        <p:spPr bwMode="auto">
          <a:xfrm>
            <a:off x="4533581" y="4833824"/>
            <a:ext cx="3124835" cy="683895"/>
          </a:xfrm>
          <a:prstGeom prst="rect">
            <a:avLst/>
          </a:prstGeom>
          <a:noFill/>
          <a:ln>
            <a:noFill/>
          </a:ln>
        </p:spPr>
      </p:pic>
      <p:sp>
        <p:nvSpPr>
          <p:cNvPr id="16" name="TextBox 15">
            <a:extLst>
              <a:ext uri="{FF2B5EF4-FFF2-40B4-BE49-F238E27FC236}">
                <a16:creationId xmlns:a16="http://schemas.microsoft.com/office/drawing/2014/main" id="{DC8DBA53-84CA-A7EF-B860-B3A01BF9058D}"/>
              </a:ext>
            </a:extLst>
          </p:cNvPr>
          <p:cNvSpPr txBox="1"/>
          <p:nvPr/>
        </p:nvSpPr>
        <p:spPr>
          <a:xfrm>
            <a:off x="1205347" y="4833824"/>
            <a:ext cx="2007523" cy="878895"/>
          </a:xfrm>
          <a:prstGeom prst="rect">
            <a:avLst/>
          </a:prstGeom>
          <a:noFill/>
        </p:spPr>
        <p:txBody>
          <a:bodyPr wrap="square">
            <a:spAutoFit/>
          </a:bodyPr>
          <a:lstStyle/>
          <a:p>
            <a:pPr marL="0" marR="0">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1 Mbps ötürülmə</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70 ms gecikmə</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F3FBB6C-22D4-356C-6C29-D0B54880AAD0}"/>
                  </a:ext>
                </a:extLst>
              </p:cNvPr>
              <p:cNvSpPr txBox="1"/>
              <p:nvPr/>
            </p:nvSpPr>
            <p:spPr>
              <a:xfrm>
                <a:off x="2783376" y="5517719"/>
                <a:ext cx="7937269" cy="952697"/>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Burada müzakirə edilən şəbəkə gecikmə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𝐿</m:t>
                        </m:r>
                      </m:sub>
                    </m:sSub>
                  </m:oMath>
                </a14:m>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 düsturundan istifadə edə bilərik:</a:t>
                </a: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𝐿</m:t>
                          </m:r>
                        </m:sub>
                      </m:s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𝑇</m:t>
                          </m:r>
                        </m:sub>
                      </m:s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𝑃𝑅</m:t>
                          </m:r>
                        </m:sub>
                      </m:s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𝑃</m:t>
                          </m:r>
                        </m:sub>
                      </m:s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𝑄</m:t>
                          </m:r>
                        </m:sub>
                      </m:sSub>
                    </m:oMath>
                  </m:oMathPara>
                </a14:m>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8" name="TextBox 17">
                <a:extLst>
                  <a:ext uri="{FF2B5EF4-FFF2-40B4-BE49-F238E27FC236}">
                    <a16:creationId xmlns:a16="http://schemas.microsoft.com/office/drawing/2014/main" id="{CF3FBB6C-22D4-356C-6C29-D0B54880AAD0}"/>
                  </a:ext>
                </a:extLst>
              </p:cNvPr>
              <p:cNvSpPr txBox="1">
                <a:spLocks noRot="1" noChangeAspect="1" noMove="1" noResize="1" noEditPoints="1" noAdjustHandles="1" noChangeArrowheads="1" noChangeShapeType="1" noTextEdit="1"/>
              </p:cNvSpPr>
              <p:nvPr/>
            </p:nvSpPr>
            <p:spPr>
              <a:xfrm>
                <a:off x="2783376" y="5517719"/>
                <a:ext cx="7937269" cy="952697"/>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74830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908035"/>
                <a:ext cx="11457482" cy="5778711"/>
              </a:xfrm>
            </p:spPr>
            <p:txBody>
              <a:bodyPr>
                <a:no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Bundan əlavə, biz əvvəlki bölmədə ötürmə gecikməsi və yayılma gecikməsi düsturunu müzakirə etdik. Beləliklə, şəbəkə gecikmə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𝐿</m:t>
                        </m:r>
                      </m:sub>
                    </m:sSub>
                  </m:oMath>
                </a14:m>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düsturunu yenidən nəzərdən keçirək:           </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360045" algn="just">
                  <a:lnSpc>
                    <a:spcPct val="150000"/>
                  </a:lnSpc>
                  <a:spcBef>
                    <a:spcPts val="0"/>
                  </a:spcBef>
                  <a:spcAft>
                    <a:spcPts val="0"/>
                  </a:spcAft>
                </a:pPr>
                <a:r>
                  <a:rPr lang="en-US" sz="1800" dirty="0">
                    <a:latin typeface="Times New Roman" panose="02020603050405020304" pitchFamily="18" charset="0"/>
                    <a:ea typeface="Times New Roman" panose="02020603050405020304" pitchFamily="18" charset="0"/>
                    <a:cs typeface="Times New Roman" panose="02020603050405020304" pitchFamily="18" charset="0"/>
                  </a:rPr>
                  <a:t> </a:t>
                </a:r>
              </a:p>
              <a:p>
                <a:pPr marL="0" marR="0" indent="360045">
                  <a:lnSpc>
                    <a:spcPct val="150000"/>
                  </a:lnSpc>
                  <a:spcBef>
                    <a:spcPts val="0"/>
                  </a:spcBef>
                  <a:spcAft>
                    <a:spcPts val="0"/>
                  </a:spcAft>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indent="360045" algn="l">
                  <a:lnSpc>
                    <a:spcPct val="150000"/>
                  </a:lnSpc>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az-Latn-AZ" sz="2000" dirty="0">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𝐿</m:t>
                        </m:r>
                      </m:sub>
                    </m:sSub>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𝐵</m:t>
                            </m:r>
                          </m:sub>
                        </m:sSub>
                      </m:num>
                      <m:den>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𝑅</m:t>
                            </m:r>
                          </m:sub>
                        </m:sSub>
                      </m:den>
                    </m:f>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𝐷</m:t>
                        </m:r>
                      </m:num>
                      <m:den>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𝑆</m:t>
                        </m:r>
                      </m:den>
                    </m:f>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𝑃</m:t>
                        </m:r>
                      </m:sub>
                    </m:sSub>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2000" i="1">
                            <a:effectLst/>
                            <a:latin typeface="Cambria Math" panose="02040503050406030204" pitchFamily="18" charset="0"/>
                            <a:ea typeface="Times New Roman" panose="02020603050405020304" pitchFamily="18" charset="0"/>
                            <a:cs typeface="Times New Roman" panose="02020603050405020304" pitchFamily="18" charset="0"/>
                          </a:rPr>
                          <m:t>𝑄</m:t>
                        </m:r>
                      </m:sub>
                    </m:sSub>
                  </m:oMath>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nSpc>
                    <a:spcPct val="150000"/>
                  </a:lnSpc>
                  <a:spcBef>
                    <a:spcPts val="0"/>
                  </a:spcBef>
                  <a:spcAft>
                    <a:spcPts val="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360045">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Verilənləri yerinə qoyub hesablayaq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50000"/>
                  </a:lnSpc>
                  <a:spcBef>
                    <a:spcPts val="0"/>
                  </a:spcBef>
                  <a:spcAft>
                    <a:spcPts val="0"/>
                  </a:spcAft>
                </a:pP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𝐿</m:t>
                        </m:r>
                      </m:sub>
                    </m:s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𝑁</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𝐵</m:t>
                            </m:r>
                          </m:sub>
                        </m:sSub>
                      </m:num>
                      <m:den>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𝑅</m:t>
                            </m:r>
                          </m:sub>
                        </m:sSub>
                      </m:den>
                    </m:f>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𝐷</m:t>
                        </m:r>
                      </m:num>
                      <m:den>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𝑆</m:t>
                        </m:r>
                      </m:den>
                    </m:f>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𝑃</m:t>
                        </m:r>
                      </m:sub>
                    </m:s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𝑄</m:t>
                        </m:r>
                      </m:sub>
                    </m:sSub>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1000∗8</m:t>
                        </m:r>
                      </m:num>
                      <m:den>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1000000</m:t>
                        </m:r>
                      </m:den>
                    </m:f>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70</m:t>
                        </m:r>
                      </m:num>
                      <m:den>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1000</m:t>
                        </m:r>
                      </m:den>
                    </m:f>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+0+0=0.0008+0.07=0.078</m:t>
                    </m:r>
                    <m:r>
                      <a:rPr lang="az-Latn-AZ" sz="1800" i="1">
                        <a:effectLst/>
                        <a:latin typeface="Cambria Math" panose="02040503050406030204" pitchFamily="18" charset="0"/>
                        <a:ea typeface="Times New Roman" panose="02020603050405020304" pitchFamily="18" charset="0"/>
                        <a:cs typeface="Times New Roman" panose="02020603050405020304" pitchFamily="18" charset="0"/>
                      </a:rPr>
                      <m:t>𝑠𝑒𝑐</m:t>
                    </m:r>
                  </m:oMath>
                </a14:m>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=58ms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Beləliklə hamının yazılarda,internet paketlərində gördüyü ms-in nə olduğunu açıqladıq.</a:t>
                </a:r>
                <a:r>
                  <a:rPr lang="az-Latn-AZ" sz="1800" dirty="0">
                    <a:effectLst/>
                    <a:latin typeface="Calibri" panose="020F0502020204030204" pitchFamily="34" charset="0"/>
                    <a:ea typeface="Calibri" panose="020F0502020204030204" pitchFamily="34" charset="0"/>
                    <a:cs typeface="Times New Roman" panose="02020603050405020304" pitchFamily="18" charset="0"/>
                  </a:rPr>
                  <a:t> </a:t>
                </a:r>
                <a:r>
                  <a:rPr lang="az-Latn-AZ" sz="1800" dirty="0">
                    <a:effectLst/>
                    <a:latin typeface="Times New Roman" panose="02020603050405020304" pitchFamily="18" charset="0"/>
                    <a:ea typeface="Times New Roman" panose="02020603050405020304" pitchFamily="18" charset="0"/>
                    <a:cs typeface="Times New Roman" panose="02020603050405020304" pitchFamily="18" charset="0"/>
                  </a:rPr>
                  <a:t>Host və keçid arasında 1 KB məlumat paketlərini ötürmək üçün ümumi paket ötürmə vaxtı (\mathbf{T}) 78 ms olacaq.</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3" name="Subtitle 2">
                <a:extLst>
                  <a:ext uri="{FF2B5EF4-FFF2-40B4-BE49-F238E27FC236}">
                    <a16:creationId xmlns:a16="http://schemas.microsoft.com/office/drawing/2014/main" id="{4D84C911-9614-162B-3231-5534F41BEDB6}"/>
                  </a:ext>
                </a:extLst>
              </p:cNvPr>
              <p:cNvSpPr>
                <a:spLocks noGrp="1" noRot="1" noChangeAspect="1" noMove="1" noResize="1" noEditPoints="1" noAdjustHandles="1" noChangeArrowheads="1" noChangeShapeType="1" noTextEdit="1"/>
              </p:cNvSpPr>
              <p:nvPr>
                <p:ph type="subTitle" idx="1"/>
              </p:nvPr>
            </p:nvSpPr>
            <p:spPr>
              <a:xfrm>
                <a:off x="367259" y="908035"/>
                <a:ext cx="11457482" cy="5778711"/>
              </a:xfrm>
              <a:blipFill>
                <a:blip r:embed="rId2"/>
                <a:stretch>
                  <a:fillRect l="-426" r="-426"/>
                </a:stretch>
              </a:blipFill>
            </p:spPr>
            <p:txBody>
              <a:bodyPr/>
              <a:lstStyle/>
              <a:p>
                <a:r>
                  <a:rPr lang="en-US">
                    <a:noFill/>
                  </a:rPr>
                  <a:t> </a:t>
                </a:r>
              </a:p>
            </p:txBody>
          </p:sp>
        </mc:Fallback>
      </mc:AlternateContent>
    </p:spTree>
    <p:extLst>
      <p:ext uri="{BB962C8B-B14F-4D97-AF65-F5344CB8AC3E}">
        <p14:creationId xmlns:p14="http://schemas.microsoft.com/office/powerpoint/2010/main" val="37446677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166255" y="470891"/>
            <a:ext cx="11820697" cy="6237640"/>
          </a:xfrm>
        </p:spPr>
        <p:txBody>
          <a:bodyPr>
            <a:noAutofit/>
          </a:bodyPr>
          <a:lstStyle/>
          <a:p>
            <a:pPr indent="360045" algn="just">
              <a:lnSpc>
                <a:spcPct val="150000"/>
              </a:lnSpc>
              <a:spcBef>
                <a:spcPts val="0"/>
              </a:spcBef>
            </a:pPr>
            <a:r>
              <a:rPr lang="az-Latn-AZ" sz="1800" b="1" dirty="0">
                <a:latin typeface="Times New Roman" panose="02020603050405020304" pitchFamily="18" charset="0"/>
                <a:ea typeface="Calibri" panose="020F0502020204030204" pitchFamily="34" charset="0"/>
                <a:cs typeface="Times New Roman" panose="02020603050405020304" pitchFamily="18" charset="0"/>
              </a:rPr>
              <a:t>Açıq mənbə və Tərəfimizdən hazırlanan SIEM arasında fərqlər.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Təşkilatlar proqram təminatının lisenziyalaşdırma xərclərini azaltmaq və məhsul investisiyalarını genişləndirməzdən əvvəl müəyyən imkanları qiymətləndirmək üçün açıq mənbəli SIEM alətlərindən istifadə edə bilərlər. Açıq mənbəli SIEM həlləri təhlükəsizlik hadisəsi məlumatlarını daxil etməyə və təhlil etməyə başlayan kiçik təşkilatların ehtiyaclarına cavab verə bilən əsas imkanları təmin edir.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Açıq mənbə SIEM-in məhdudiyyətləri</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 böyüdükcə açıq mənbəli SIEM proqramı əmək tutumlu ola bilər.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 lisenziya xərclərinə qənaət edə bilər, lakin daimi texniki xidmətə pul xərcləyə bilər.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Bir çox açıq mənbəli SIEM həllərində hesabat, hadisələrin korrelyasiyası və log kollektorlarının uzaqdan idarə olunması kimi əsas SIEM imkanları yoxdur.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 açıq mənbəli SIEM-i digər alətlərlə birləşdirmək lazım ola bilər.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Açıq mənbəli SIEM adətən yüksək səviyyədə təcrübə və effektiv şəkildə tətbiq etmək üçün vaxt tələb edir.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Açıq mənbəli SIEM-lər adətən saxlama təmin etmir və ya idarə etmir, bu, böyük həcmli məlumatların idarə olunması və saxlanmasına görə həssas məsələdir.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16036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2F4BD-AF5A-098C-211E-412B20A63A50}"/>
              </a:ext>
            </a:extLst>
          </p:cNvPr>
          <p:cNvSpPr>
            <a:spLocks noGrp="1"/>
          </p:cNvSpPr>
          <p:nvPr>
            <p:ph type="ctrTitle"/>
          </p:nvPr>
        </p:nvSpPr>
        <p:spPr>
          <a:xfrm>
            <a:off x="367259" y="171254"/>
            <a:ext cx="7031068" cy="593517"/>
          </a:xfrm>
        </p:spPr>
        <p:txBody>
          <a:bodyPr>
            <a:noAutofit/>
          </a:bodyPr>
          <a:lstStyle/>
          <a:p>
            <a:pPr algn="just">
              <a:lnSpc>
                <a:spcPct val="150000"/>
              </a:lnSpc>
              <a:spcAft>
                <a:spcPts val="800"/>
              </a:spcAft>
            </a:pPr>
            <a:r>
              <a:rPr lang="en-US" sz="2400" b="1" dirty="0" err="1">
                <a:effectLst/>
                <a:latin typeface="Times New Roman" panose="02020603050405020304" pitchFamily="18" charset="0"/>
                <a:ea typeface="Calibri" panose="020F0502020204030204" pitchFamily="34" charset="0"/>
                <a:cs typeface="Times New Roman" panose="02020603050405020304" pitchFamily="18" charset="0"/>
              </a:rPr>
              <a:t>Fayl</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g</a:t>
            </a:r>
            <a:r>
              <a:rPr lang="az-Latn-AZ" sz="2400" b="1" dirty="0">
                <a:effectLst/>
                <a:latin typeface="Times New Roman" panose="02020603050405020304" pitchFamily="18" charset="0"/>
                <a:ea typeface="Calibri" panose="020F0502020204030204" pitchFamily="34" charset="0"/>
                <a:cs typeface="Times New Roman" panose="02020603050405020304" pitchFamily="18" charset="0"/>
              </a:rPr>
              <a:t>öndərilməsi prosesində vaxtın hesablanması</a:t>
            </a:r>
            <a:endParaRPr lang="az-Latn-AZ"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166255" y="787414"/>
            <a:ext cx="11820697" cy="6237640"/>
          </a:xfrm>
        </p:spPr>
        <p:txBody>
          <a:bodyPr>
            <a:noAutofit/>
          </a:bodyPr>
          <a:lstStyle/>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Açıq mənbə SIEM</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Təşkilatlar proqram təminatının lisenziyalaşdırma xərclərini azaltmaq və məhsul investisiyalarını genişləndirməzdən əvvəl müəyyən imkanları qiymətləndirmək üçün açıq mənbəli SIEM alətlərindən istifadə edə bilərlər. Açıq mənbəli SIEM həlləri təhlükəsizlik hadisəsi məlumatlarını daxil etməyə və təhlil etməyə başlayan kiçik təşkilatların ehtiyaclarına cavab verə bilən əsas imkanları təmin edir.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Açıq mənbə SIEM-in məhdudiyyətləri</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 böyüdükcə açıq mənbəli SIEM proqramı əmək tutumlu ola bilər.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 lisenziya xərclərinə qənaət edə bilər, lakin daimi texniki xidmətə pul xərcləyə bilər.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Bir çox açıq mənbəli SIEM həllərində hesabat, hadisələrin korrelyasiyası və log kollektorlarının uzaqdan idarə olunması kimi əsas SIEM imkanları yoxdur.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Təşkilat açıq mənbəli SIEM-i digər alətlərlə birləşdirməli ola bilər.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Açıq mənbəli SIEM adətən yüksək səviyyədə təcrübə və effektiv şəkildə tətbiq etmək üçün vaxt tələb edir.</a:t>
            </a:r>
          </a:p>
          <a:p>
            <a:pPr indent="360045" algn="just">
              <a:lnSpc>
                <a:spcPct val="150000"/>
              </a:lnSpc>
              <a:spcBef>
                <a:spcPts val="0"/>
              </a:spcBef>
            </a:pPr>
            <a:r>
              <a:rPr lang="az-Latn-AZ" sz="1800" dirty="0">
                <a:latin typeface="Times New Roman" panose="02020603050405020304" pitchFamily="18" charset="0"/>
                <a:ea typeface="Calibri" panose="020F0502020204030204" pitchFamily="34" charset="0"/>
                <a:cs typeface="Times New Roman" panose="02020603050405020304" pitchFamily="18" charset="0"/>
              </a:rPr>
              <a:t>Açıq mənbəli SIEM-lər adətən saxlama təmin etmir və ya idarə etmir, bu, böyük həcmli məlumatlara görə həssas məsələdir.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08631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217630" y="209319"/>
            <a:ext cx="11457482" cy="3070978"/>
          </a:xfrm>
        </p:spPr>
        <p:txBody>
          <a:bodyPr>
            <a:normAutofit/>
          </a:bodyPr>
          <a:lstStyle/>
          <a:p>
            <a:pPr marL="0" marR="0" algn="just">
              <a:lnSpc>
                <a:spcPct val="150000"/>
              </a:lnSpc>
              <a:spcBef>
                <a:spcPts val="0"/>
              </a:spcBef>
              <a:spcAft>
                <a:spcPts val="0"/>
              </a:spcAft>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3.3 Şəbəkə trafikinin analizi sisteminin yaradılması və eksperimentin  keçirilməsi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Şəbəkə trafikinin analizi sistemini yaradarkən, yəni SIEM topologiyasını qurarkən ilk öncə nəzərə almalı olduğumuz məqamlardan biri SIEM-in hansı mühitdə işləyə-cəyidir. Mühit dedikdə ortalama paket axını miqdarı,internet şəbəkəsinin gücü,növü və bu kimi xarakteristikalardır. Növbəti mərhələdə hansı ƏS üzərində konfiqurasiya aparı-lacağı qərarlaşdırılmalıdır. Biz hibrid şəkildə həm Linux həm də Windows əməliyyat sistemlərində paralel olaraq konfiqurasiyalar aparmışıq. İndi isə Python dilində daha inkişaf etmiş funksiyalar istifadə etmək üçün bizə Kitabxana(Library) adlanan lib fayllar lazımdır. SIEM strukturunu qurarkən bizə lazım olacaq kitabxanalar : Flask, Socket, Request, Time, Scapy, Fpdf, Pandas, SSL, DateTime, Pickle, Smtplib Pythonda library yükləmək üçün aşağıda göstərilən terminal əmrindən istifadə olunur .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E508F366-65D6-92CD-CE6C-2049420C14CD}"/>
              </a:ext>
            </a:extLst>
          </p:cNvPr>
          <p:cNvPicPr>
            <a:picLocks noChangeAspect="1"/>
          </p:cNvPicPr>
          <p:nvPr/>
        </p:nvPicPr>
        <p:blipFill>
          <a:blip r:embed="rId2"/>
          <a:stretch>
            <a:fillRect/>
          </a:stretch>
        </p:blipFill>
        <p:spPr>
          <a:xfrm>
            <a:off x="3199014" y="3258973"/>
            <a:ext cx="5943600" cy="3135630"/>
          </a:xfrm>
          <a:prstGeom prst="rect">
            <a:avLst/>
          </a:prstGeom>
        </p:spPr>
      </p:pic>
      <p:sp>
        <p:nvSpPr>
          <p:cNvPr id="5" name="TextBox 4">
            <a:extLst>
              <a:ext uri="{FF2B5EF4-FFF2-40B4-BE49-F238E27FC236}">
                <a16:creationId xmlns:a16="http://schemas.microsoft.com/office/drawing/2014/main" id="{E95A04EA-0A45-9B3F-34DB-C989C56A65A6}"/>
              </a:ext>
            </a:extLst>
          </p:cNvPr>
          <p:cNvSpPr txBox="1"/>
          <p:nvPr/>
        </p:nvSpPr>
        <p:spPr>
          <a:xfrm>
            <a:off x="3124200" y="6394603"/>
            <a:ext cx="6093228" cy="463397"/>
          </a:xfrm>
          <a:prstGeom prst="rect">
            <a:avLst/>
          </a:prstGeom>
          <a:noFill/>
        </p:spPr>
        <p:txBody>
          <a:bodyPr wrap="square">
            <a:spAutoFit/>
          </a:bodyPr>
          <a:lstStyle/>
          <a:p>
            <a:pPr marL="0" marR="0" algn="ctr">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Şəkil 3.4 Library fayllarının yüklənməsi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90333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7B315-BD7E-48E2-86C7-6A07426E5FD3}"/>
              </a:ext>
            </a:extLst>
          </p:cNvPr>
          <p:cNvSpPr>
            <a:spLocks noGrp="1"/>
          </p:cNvSpPr>
          <p:nvPr>
            <p:ph type="title"/>
          </p:nvPr>
        </p:nvSpPr>
        <p:spPr>
          <a:xfrm>
            <a:off x="714374" y="236483"/>
            <a:ext cx="10515600" cy="872112"/>
          </a:xfrm>
        </p:spPr>
        <p:txBody>
          <a:bodyPr>
            <a:normAutofit/>
          </a:bodyPr>
          <a:lstStyle/>
          <a:p>
            <a:r>
              <a:rPr lang="az-Latn-AZ" sz="2400" b="1" dirty="0">
                <a:solidFill>
                  <a:srgbClr val="000000"/>
                </a:solidFill>
                <a:effectLst/>
                <a:latin typeface="Times New Roman" panose="02020603050405020304" pitchFamily="18" charset="0"/>
                <a:ea typeface="Calibri" panose="020F0502020204030204" pitchFamily="34" charset="0"/>
              </a:rPr>
              <a:t>Tədqiqatın məqsəd və vəzifələri</a:t>
            </a:r>
            <a:endParaRPr lang="az-Latn-AZ" sz="3200" b="1" dirty="0">
              <a:solidFill>
                <a:srgbClr val="000000"/>
              </a:solidFill>
              <a:effectLst/>
              <a:latin typeface="Times New Roman" panose="02020603050405020304" pitchFamily="18" charset="0"/>
              <a:ea typeface="Calibri" panose="020F0502020204030204" pitchFamily="34" charset="0"/>
            </a:endParaRPr>
          </a:p>
        </p:txBody>
      </p:sp>
      <p:sp>
        <p:nvSpPr>
          <p:cNvPr id="3" name="Content Placeholder 2">
            <a:extLst>
              <a:ext uri="{FF2B5EF4-FFF2-40B4-BE49-F238E27FC236}">
                <a16:creationId xmlns:a16="http://schemas.microsoft.com/office/drawing/2014/main" id="{E01B5411-7C76-4A3B-8AE0-A7C5F99712F6}"/>
              </a:ext>
            </a:extLst>
          </p:cNvPr>
          <p:cNvSpPr>
            <a:spLocks noGrp="1"/>
          </p:cNvSpPr>
          <p:nvPr>
            <p:ph idx="1"/>
          </p:nvPr>
        </p:nvSpPr>
        <p:spPr>
          <a:xfrm>
            <a:off x="714374" y="1108596"/>
            <a:ext cx="10756681" cy="5276438"/>
          </a:xfrm>
        </p:spPr>
        <p:txBody>
          <a:bodyPr>
            <a:normAutofit/>
          </a:bodyPr>
          <a:lstStyle/>
          <a:p>
            <a:pPr marL="0" indent="0" algn="just">
              <a:lnSpc>
                <a:spcPct val="150000"/>
              </a:lnSpc>
              <a:spcAft>
                <a:spcPts val="800"/>
              </a:spcAft>
              <a:buNone/>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Tədqiqat işinin məqsədi kompüter şəbəkələrində trafikin analiz olunması üsullarının tədqiqidir. Bu məqsədə çatmaq üçün aşağıdakı əsas vəzifələrin icrası nəzərdə tutulmuşdur:</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Kompüter şəbəkələrinin quruluşu və təsnifatını öyrənmək;</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avadanlıqlarının işləmə prinsipinin və onların təhlküəsizliyinin təmin edilməsi prosesinin tədqiqi;</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təhlükəsizliyi sistemlərinin quruluşunun və təsnifatının öyrənilməsi;</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axınının izlənilməsi və idarə edilməsi üsullarının tədqiqi;</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trafikinin analizi sisteminin işlənməsi.</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16111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151128" y="415422"/>
            <a:ext cx="11457482" cy="981116"/>
          </a:xfrm>
        </p:spPr>
        <p:txBody>
          <a:bodyPr>
            <a:no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Göstərilən üsulla bütün lazım olan kitabxanaları yüklədikdən sonra, import əmri ilə kitabxanalardan bizə lazım olan funksiyaları import(idxal) etməliyik.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FE6E337-FB2B-C14F-1B2E-1C6DF9F1FFE4}"/>
              </a:ext>
            </a:extLst>
          </p:cNvPr>
          <p:cNvPicPr>
            <a:picLocks noChangeAspect="1"/>
          </p:cNvPicPr>
          <p:nvPr/>
        </p:nvPicPr>
        <p:blipFill>
          <a:blip r:embed="rId2"/>
          <a:stretch>
            <a:fillRect/>
          </a:stretch>
        </p:blipFill>
        <p:spPr>
          <a:xfrm>
            <a:off x="2419039" y="1322606"/>
            <a:ext cx="7353922" cy="686680"/>
          </a:xfrm>
          <a:prstGeom prst="rect">
            <a:avLst/>
          </a:prstGeom>
        </p:spPr>
      </p:pic>
      <p:sp>
        <p:nvSpPr>
          <p:cNvPr id="5" name="TextBox 4">
            <a:extLst>
              <a:ext uri="{FF2B5EF4-FFF2-40B4-BE49-F238E27FC236}">
                <a16:creationId xmlns:a16="http://schemas.microsoft.com/office/drawing/2014/main" id="{C1EBF62D-A1D0-6616-D697-2A8EE5E6E725}"/>
              </a:ext>
            </a:extLst>
          </p:cNvPr>
          <p:cNvSpPr txBox="1"/>
          <p:nvPr/>
        </p:nvSpPr>
        <p:spPr>
          <a:xfrm>
            <a:off x="3049386" y="2002912"/>
            <a:ext cx="6093228" cy="463397"/>
          </a:xfrm>
          <a:prstGeom prst="rect">
            <a:avLst/>
          </a:prstGeom>
          <a:noFill/>
        </p:spPr>
        <p:txBody>
          <a:bodyPr wrap="square">
            <a:spAutoFit/>
          </a:bodyPr>
          <a:lstStyle/>
          <a:p>
            <a:pPr marL="0" marR="0" algn="ctr">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Şəkil 3.5 Funksiyaların kitabxanadan import edilməsi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A588C611-3725-FBE0-6BFD-A91C8960324D}"/>
              </a:ext>
            </a:extLst>
          </p:cNvPr>
          <p:cNvSpPr txBox="1"/>
          <p:nvPr/>
        </p:nvSpPr>
        <p:spPr>
          <a:xfrm>
            <a:off x="151128" y="2521927"/>
            <a:ext cx="4978634" cy="3787383"/>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Yaratdığımız şəbəkə monitorinqi alətində şəbəkənin public internetsiz qalma vaxtı, açıq portlar, paketlər arası intervalın təyini, gələn paketlərin və muraciət olunan ip-lərin leqallıq yoxlanışı, yaranan problemlər zaman mail və mobil nömrəyə mesajın göndə-rilməsi kimi funksiyalar yer alacaqdır. Portları skanlamaq, yəni açıq portları təyin etmək üçün ilk öncə “port_scanner” adı altında funksiya təyin edirik.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FE78CBDF-1D31-EF07-595B-3C7DAB1CF1DF}"/>
              </a:ext>
            </a:extLst>
          </p:cNvPr>
          <p:cNvPicPr>
            <a:picLocks noChangeAspect="1"/>
          </p:cNvPicPr>
          <p:nvPr/>
        </p:nvPicPr>
        <p:blipFill>
          <a:blip r:embed="rId3"/>
          <a:stretch>
            <a:fillRect/>
          </a:stretch>
        </p:blipFill>
        <p:spPr>
          <a:xfrm>
            <a:off x="5213009" y="2615660"/>
            <a:ext cx="6478848" cy="3520451"/>
          </a:xfrm>
          <a:prstGeom prst="rect">
            <a:avLst/>
          </a:prstGeom>
        </p:spPr>
      </p:pic>
    </p:spTree>
    <p:extLst>
      <p:ext uri="{BB962C8B-B14F-4D97-AF65-F5344CB8AC3E}">
        <p14:creationId xmlns:p14="http://schemas.microsoft.com/office/powerpoint/2010/main" val="32823913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EF90839-4FEF-08BC-663A-321E37274092}"/>
              </a:ext>
            </a:extLst>
          </p:cNvPr>
          <p:cNvSpPr txBox="1"/>
          <p:nvPr/>
        </p:nvSpPr>
        <p:spPr>
          <a:xfrm>
            <a:off x="0" y="143064"/>
            <a:ext cx="11737570" cy="2585323"/>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İstifadə müddəti bitmiş, yeni versiyaya yüksəldilməmiş hər bir avadanlığın əməliyyat sistemi, server hətta mobil cihazlar belə təhlükəsizlik protokollarında boşluqlar kimi qeydə alınır, çünki hər bir yenilənmə zamanı təhlükəsizlik səviyyəsi 1 pillə yuxarı qaldırılır. Bu kimi halların qarşısının alınması üçün daimi nəzarət mütləqdir,lakin bunu əl ilə ayrı-ayrılıqda yoxlamaq həm vaxt itkisinə həm də çoxsaylı risk insidentlərinə səbəb ola bilər. Şəbəkə monitorinq alətimiz bunu avtomatik olaraq həyata keçirir və nəticələri bizə report şəklində təqdim etmək qabiliyyətinə malikdir. Təhlükəsizlik yoxlanışı funk-siyasının quruluşu aşağıdakı şəkildə göstərilmişdir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FFE352D7-14F8-9AD8-62D8-5F9A394381E0}"/>
              </a:ext>
            </a:extLst>
          </p:cNvPr>
          <p:cNvSpPr txBox="1"/>
          <p:nvPr/>
        </p:nvSpPr>
        <p:spPr>
          <a:xfrm>
            <a:off x="4347555" y="6162903"/>
            <a:ext cx="3496887" cy="463397"/>
          </a:xfrm>
          <a:prstGeom prst="rect">
            <a:avLst/>
          </a:prstGeom>
          <a:noFill/>
        </p:spPr>
        <p:txBody>
          <a:bodyPr wrap="square">
            <a:spAutoFit/>
          </a:bodyPr>
          <a:lstStyle/>
          <a:p>
            <a:pPr marL="0" marR="0" algn="ctr">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Şəkil 3.7 Təhlükəsizlik yoxlanışı</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7B59429C-9AC5-4CF4-BF94-5A70EDE53E4F}"/>
              </a:ext>
            </a:extLst>
          </p:cNvPr>
          <p:cNvPicPr>
            <a:picLocks noChangeAspect="1"/>
          </p:cNvPicPr>
          <p:nvPr/>
        </p:nvPicPr>
        <p:blipFill>
          <a:blip r:embed="rId2"/>
          <a:stretch>
            <a:fillRect/>
          </a:stretch>
        </p:blipFill>
        <p:spPr>
          <a:xfrm>
            <a:off x="655385" y="2896630"/>
            <a:ext cx="10881229" cy="3285294"/>
          </a:xfrm>
          <a:prstGeom prst="rect">
            <a:avLst/>
          </a:prstGeom>
        </p:spPr>
      </p:pic>
    </p:spTree>
    <p:extLst>
      <p:ext uri="{BB962C8B-B14F-4D97-AF65-F5344CB8AC3E}">
        <p14:creationId xmlns:p14="http://schemas.microsoft.com/office/powerpoint/2010/main" val="34930656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117877" y="498548"/>
            <a:ext cx="6349425" cy="6359451"/>
          </a:xfrm>
        </p:spPr>
        <p:txBody>
          <a:bodyPr>
            <a:no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Paketlər arasında vaxt intervalının təyini dedikdə ilk baxışdan insanda çaşqınlıq yaradır,lakin informasiya təhlükəsizliyi üçün önəmli mövzulardan biridir. Paketlər arası vaxt intervalının təyini bizə hücum aktının,virusun, serverdə olan kənar şəxsin hərəkətlərini bəlli edir. Əməliyyat sistemlərində arxa fonda işləyən servislər adətən standart qanunauyğunluqla testlər, yoxlamalar keçirir və EV-də qeydlər aparırlar. Misal üçün hamının istifadə etdiyi “ZOOM” proqramı istifadə olunarkən 1 saniyədə 15 internet paketi göndərərək internet şəbəkəsinə qoşulub-qoşulmadığını yoxlayır. Bunu hər-hansı virus da edə bilər, lakin paketlərin arasındakı vaxt intervalı fərqli olacağından prosesin digər mənbədən icra olunduğu üzə çıxacaq. Paketləri analiz etmək üçün müraciət edilən nöqtənin ip ünvanını proqramda qeyd etməyimiz kifayətdir. Paketlərin analizi funk-siyasının kod nümunəsi sağdakı şəkildə göstərilmişdir.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458282B5-4E74-5061-D647-C0E49502A9CE}"/>
              </a:ext>
            </a:extLst>
          </p:cNvPr>
          <p:cNvPicPr>
            <a:picLocks noChangeAspect="1"/>
          </p:cNvPicPr>
          <p:nvPr/>
        </p:nvPicPr>
        <p:blipFill>
          <a:blip r:embed="rId2"/>
          <a:stretch>
            <a:fillRect/>
          </a:stretch>
        </p:blipFill>
        <p:spPr>
          <a:xfrm>
            <a:off x="6645913" y="723099"/>
            <a:ext cx="5428210" cy="5411801"/>
          </a:xfrm>
          <a:prstGeom prst="rect">
            <a:avLst/>
          </a:prstGeom>
        </p:spPr>
      </p:pic>
      <p:sp>
        <p:nvSpPr>
          <p:cNvPr id="5" name="TextBox 4">
            <a:extLst>
              <a:ext uri="{FF2B5EF4-FFF2-40B4-BE49-F238E27FC236}">
                <a16:creationId xmlns:a16="http://schemas.microsoft.com/office/drawing/2014/main" id="{EC30E256-E261-78BF-78AC-9CF2E260BE09}"/>
              </a:ext>
            </a:extLst>
          </p:cNvPr>
          <p:cNvSpPr txBox="1"/>
          <p:nvPr/>
        </p:nvSpPr>
        <p:spPr>
          <a:xfrm>
            <a:off x="6309247" y="6127753"/>
            <a:ext cx="6101542" cy="463397"/>
          </a:xfrm>
          <a:prstGeom prst="rect">
            <a:avLst/>
          </a:prstGeom>
          <a:noFill/>
        </p:spPr>
        <p:txBody>
          <a:bodyPr wrap="square">
            <a:spAutoFit/>
          </a:bodyPr>
          <a:lstStyle/>
          <a:p>
            <a:pPr marL="0" marR="0" algn="ctr">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Şəkil 3.8 İnternet paketlərinin analizi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901322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151127" y="166039"/>
            <a:ext cx="5202268" cy="6567269"/>
          </a:xfrm>
        </p:spPr>
        <p:txBody>
          <a:bodyPr>
            <a:noAutofit/>
          </a:bodyPr>
          <a:lstStyle/>
          <a:p>
            <a:pPr marL="0" marR="0" indent="360045" algn="just">
              <a:lnSpc>
                <a:spcPct val="150000"/>
              </a:lnSpc>
              <a:spcBef>
                <a:spcPts val="0"/>
              </a:spcBef>
              <a:spcAft>
                <a:spcPts val="0"/>
              </a:spcAft>
            </a:pPr>
            <a:r>
              <a:rPr lang="az-Latn-AZ" sz="1600" dirty="0">
                <a:effectLst/>
                <a:latin typeface="Times New Roman" panose="02020603050405020304" pitchFamily="18" charset="0"/>
                <a:ea typeface="Calibri" panose="020F0502020204030204" pitchFamily="34" charset="0"/>
                <a:cs typeface="Times New Roman" panose="02020603050405020304" pitchFamily="18" charset="0"/>
              </a:rPr>
              <a:t>Bu hissəyə qədər serverlərin qoşulu olduğu şəbəkədə nəzarəti həyata keçirməyə müvəffəq olduq. Lakin bu ən yaxşı hal ssenarisidir. Yazdığımız kod hissəsində ilişmə olarsa və ya hansısa fiziki problemə görə qoşulma baş tutmazsa biz bunu yalnız terminal hissəsindən görə bilərik. Terminal hissəsinə nəzarət isə adi proqram istifadəçiləri tərəfindən nəzər yetirilməyən bir hissədir, məhz buna görə də, elektron poçt və ya hansısa mesajlaşma proqramı vasitəsilə məlumat almaq ,yarana biləcək problemlərə vaxtında cavab verməyimizə köməklik göstərəcəkdir. Bu tipli SIEM topologiyalarında adətən SMS mesajlarından istifadə olunur, lakin biz burada SMS yox “Telegram” və elektron poçt olaraq “Gmail” platformasından istifadə edəcəyik. Çünki hal-hazırda test apardığımız resurslar SMS funksionallığından istifadə etməyə imkan vermir. Elektron poçt vasitəsilə məktub göndərmək üçün “smtplib” kitabxanasından istifadə edirik və kod bloku şəkildəki kimidir.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013344DE-CE60-8D92-7D8D-A04EDAAEFCD3}"/>
              </a:ext>
            </a:extLst>
          </p:cNvPr>
          <p:cNvPicPr>
            <a:picLocks noChangeAspect="1"/>
          </p:cNvPicPr>
          <p:nvPr/>
        </p:nvPicPr>
        <p:blipFill rotWithShape="1">
          <a:blip r:embed="rId2">
            <a:extLst>
              <a:ext uri="{28A0092B-C50C-407E-A947-70E740481C1C}">
                <a14:useLocalDpi xmlns:a14="http://schemas.microsoft.com/office/drawing/2010/main" val="0"/>
              </a:ext>
            </a:extLst>
          </a:blip>
          <a:srcRect r="14442"/>
          <a:stretch/>
        </p:blipFill>
        <p:spPr>
          <a:xfrm>
            <a:off x="5885411" y="166039"/>
            <a:ext cx="5828000" cy="6271195"/>
          </a:xfrm>
          <a:prstGeom prst="rect">
            <a:avLst/>
          </a:prstGeom>
        </p:spPr>
      </p:pic>
      <p:sp>
        <p:nvSpPr>
          <p:cNvPr id="5" name="TextBox 4">
            <a:extLst>
              <a:ext uri="{FF2B5EF4-FFF2-40B4-BE49-F238E27FC236}">
                <a16:creationId xmlns:a16="http://schemas.microsoft.com/office/drawing/2014/main" id="{5CECEE34-CC75-07BD-164D-65B32D6A8648}"/>
              </a:ext>
            </a:extLst>
          </p:cNvPr>
          <p:cNvSpPr txBox="1"/>
          <p:nvPr/>
        </p:nvSpPr>
        <p:spPr>
          <a:xfrm>
            <a:off x="5752797" y="6394603"/>
            <a:ext cx="6093228" cy="463397"/>
          </a:xfrm>
          <a:prstGeom prst="rect">
            <a:avLst/>
          </a:prstGeom>
          <a:noFill/>
        </p:spPr>
        <p:txBody>
          <a:bodyPr wrap="square">
            <a:spAutoFit/>
          </a:bodyPr>
          <a:lstStyle/>
          <a:p>
            <a:pPr marL="0" marR="0" algn="ctr">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Şəkil 3.9 İnternet paketlərinin analizi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43069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203543" y="727364"/>
            <a:ext cx="11784914" cy="1249767"/>
          </a:xfrm>
        </p:spPr>
        <p:txBody>
          <a:bodyPr>
            <a:no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İndi isə yazdığım şəbəkə monitorinq alətinin test mərhələsinə keçid edə bilərik.</a:t>
            </a:r>
            <a:r>
              <a:rPr lang="az-Latn-AZ" sz="1800" dirty="0">
                <a:latin typeface="Calibri" panose="020F0502020204030204" pitchFamily="34" charset="0"/>
                <a:ea typeface="Calibri" panose="020F0502020204030204" pitchFamily="34" charset="0"/>
                <a:cs typeface="Times New Roman" panose="02020603050405020304" pitchFamily="18" charset="0"/>
              </a:rPr>
              <a:t> </a:t>
            </a:r>
            <a:r>
              <a:rPr lang="az-Latn-AZ" sz="1800" dirty="0">
                <a:effectLst/>
                <a:latin typeface="Times New Roman" panose="02020603050405020304" pitchFamily="18" charset="0"/>
                <a:ea typeface="Calibri" panose="020F0502020204030204" pitchFamily="34" charset="0"/>
              </a:rPr>
              <a:t>Test etmək üçün əvvəlcə Python dilində yazdığımız proqramı Visual Studio Code mühitində işə salırıq.</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E9A993D5-D153-1948-67B9-BC2D9EF3ABFB}"/>
              </a:ext>
            </a:extLst>
          </p:cNvPr>
          <p:cNvPicPr>
            <a:picLocks noChangeAspect="1"/>
          </p:cNvPicPr>
          <p:nvPr/>
        </p:nvPicPr>
        <p:blipFill>
          <a:blip r:embed="rId2"/>
          <a:stretch>
            <a:fillRect/>
          </a:stretch>
        </p:blipFill>
        <p:spPr>
          <a:xfrm>
            <a:off x="344863" y="2354501"/>
            <a:ext cx="11502273" cy="1249766"/>
          </a:xfrm>
          <a:prstGeom prst="rect">
            <a:avLst/>
          </a:prstGeom>
        </p:spPr>
      </p:pic>
      <p:sp>
        <p:nvSpPr>
          <p:cNvPr id="6" name="Subtitle 2">
            <a:extLst>
              <a:ext uri="{FF2B5EF4-FFF2-40B4-BE49-F238E27FC236}">
                <a16:creationId xmlns:a16="http://schemas.microsoft.com/office/drawing/2014/main" id="{884E2C69-75B9-9228-63D5-D7DBC21DA658}"/>
              </a:ext>
            </a:extLst>
          </p:cNvPr>
          <p:cNvSpPr txBox="1">
            <a:spLocks/>
          </p:cNvSpPr>
          <p:nvPr/>
        </p:nvSpPr>
        <p:spPr>
          <a:xfrm>
            <a:off x="0" y="0"/>
            <a:ext cx="2996856" cy="8769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indent="360045" algn="just">
              <a:lnSpc>
                <a:spcPct val="150000"/>
              </a:lnSpc>
              <a:spcBef>
                <a:spcPts val="0"/>
              </a:spcBef>
            </a:pPr>
            <a:r>
              <a:rPr lang="az-Latn-AZ" sz="2800" b="1" dirty="0">
                <a:latin typeface="Times New Roman" panose="02020603050405020304" pitchFamily="18" charset="0"/>
                <a:ea typeface="Calibri" panose="020F0502020204030204" pitchFamily="34" charset="0"/>
                <a:cs typeface="Times New Roman" panose="02020603050405020304" pitchFamily="18" charset="0"/>
              </a:rPr>
              <a:t>Test mərhələsi</a:t>
            </a:r>
            <a:endParaRPr lang="en-US" sz="28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33E10399-8BAF-1828-FB65-98FB2BC2B468}"/>
              </a:ext>
            </a:extLst>
          </p:cNvPr>
          <p:cNvSpPr txBox="1"/>
          <p:nvPr/>
        </p:nvSpPr>
        <p:spPr>
          <a:xfrm>
            <a:off x="407086" y="4079522"/>
            <a:ext cx="11784914" cy="878895"/>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Şəkildən də göründüyü kimi proqramımız problemsiz olaraq emal olundu. Proqramda əlçatanlığın əldə olunması üçün sadə HTML kodları ilə həm də veb-interfeys yaradılmışdır. Veb-interfeys lokal şəbəkə üzərində 5000 portu ilə paylaşılmışdır.</a:t>
            </a:r>
            <a:endParaRPr lang="az-Latn-A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94802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810246F-524A-5F2E-9CDF-370E1A2014D5}"/>
              </a:ext>
            </a:extLst>
          </p:cNvPr>
          <p:cNvPicPr>
            <a:picLocks noChangeAspect="1"/>
          </p:cNvPicPr>
          <p:nvPr/>
        </p:nvPicPr>
        <p:blipFill>
          <a:blip r:embed="rId2"/>
          <a:stretch>
            <a:fillRect/>
          </a:stretch>
        </p:blipFill>
        <p:spPr>
          <a:xfrm>
            <a:off x="272508" y="561319"/>
            <a:ext cx="11646984" cy="5735361"/>
          </a:xfrm>
          <a:prstGeom prst="rect">
            <a:avLst/>
          </a:prstGeom>
        </p:spPr>
      </p:pic>
    </p:spTree>
    <p:extLst>
      <p:ext uri="{BB962C8B-B14F-4D97-AF65-F5344CB8AC3E}">
        <p14:creationId xmlns:p14="http://schemas.microsoft.com/office/powerpoint/2010/main" val="19511962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B7F698C-0E07-E053-1863-90FB724D273D}"/>
              </a:ext>
            </a:extLst>
          </p:cNvPr>
          <p:cNvSpPr txBox="1"/>
          <p:nvPr/>
        </p:nvSpPr>
        <p:spPr>
          <a:xfrm>
            <a:off x="318655" y="226191"/>
            <a:ext cx="11554690" cy="2540888"/>
          </a:xfrm>
          <a:prstGeom prst="rect">
            <a:avLst/>
          </a:prstGeom>
          <a:noFill/>
        </p:spPr>
        <p:txBody>
          <a:bodyPr wrap="square">
            <a:spAutoFit/>
          </a:bodyPr>
          <a:lstStyle/>
          <a:p>
            <a:pPr marL="0" marR="0" indent="360045" algn="just">
              <a:lnSpc>
                <a:spcPct val="15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Testləri həyata keçirərkən heçbir işləyən sistemə zərər verməmək üçün virtual serverlər və ƏS-lər istifadə olunmuşdur. Virtual serverler VmWare üzərində hazır ISO-lar vasitəsilə yaradılmış və Bridge mode vasitəsilə lokal şəbəkəyə qoşulmuşdur. Port skanlama və subdomain testləri zərər verməyən test növü olduğundan bunu universitetimizin saytı üzərində test edə bilərik.</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Hədəf nöqtəsi hiss</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əsinə “aztu.edu.az” qeyd etdikdən sonra Portları skanlama düyməsini click edirik və artıq excel formasında reportumuz kompüterimə yüklənir. Alınan excelin nəticəsi aşağıdakı kimidir :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0AFA1073-A603-3869-4F12-F58D8A113D7E}"/>
              </a:ext>
            </a:extLst>
          </p:cNvPr>
          <p:cNvPicPr>
            <a:picLocks noChangeAspect="1"/>
          </p:cNvPicPr>
          <p:nvPr/>
        </p:nvPicPr>
        <p:blipFill>
          <a:blip r:embed="rId2"/>
          <a:stretch>
            <a:fillRect/>
          </a:stretch>
        </p:blipFill>
        <p:spPr>
          <a:xfrm>
            <a:off x="1921684" y="2820478"/>
            <a:ext cx="8348632" cy="2540888"/>
          </a:xfrm>
          <a:prstGeom prst="rect">
            <a:avLst/>
          </a:prstGeom>
        </p:spPr>
      </p:pic>
      <p:sp>
        <p:nvSpPr>
          <p:cNvPr id="11" name="TextBox 10">
            <a:extLst>
              <a:ext uri="{FF2B5EF4-FFF2-40B4-BE49-F238E27FC236}">
                <a16:creationId xmlns:a16="http://schemas.microsoft.com/office/drawing/2014/main" id="{1C701F43-0A8B-62AC-8F65-28EC5706F727}"/>
              </a:ext>
            </a:extLst>
          </p:cNvPr>
          <p:cNvSpPr txBox="1"/>
          <p:nvPr/>
        </p:nvSpPr>
        <p:spPr>
          <a:xfrm>
            <a:off x="318655" y="5675329"/>
            <a:ext cx="7254240" cy="463397"/>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Aztu.edu.az veb-saytının yoxlanışı zamanı 55,80,443 portları yoxlanıldı.</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409922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F76DD53-A52B-881B-2BD5-8CD32D0D9180}"/>
              </a:ext>
            </a:extLst>
          </p:cNvPr>
          <p:cNvSpPr txBox="1"/>
          <p:nvPr/>
        </p:nvSpPr>
        <p:spPr>
          <a:xfrm>
            <a:off x="202276" y="633032"/>
            <a:ext cx="11787447" cy="923330"/>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80 portunun nginx servisi üçün, 50 portunun isə domain səviyyəsində açıq olduğunu görürük. 80 Portu ilə kiber hücum etmək mümkündür. Məhz buna görə də, telegram vasitəsilə bizə bildiriş göndəriləcəkdir.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E4E6BE4B-A656-1296-87E9-775C079849C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9248" y="1511927"/>
            <a:ext cx="2342083" cy="5074353"/>
          </a:xfrm>
          <a:prstGeom prst="rect">
            <a:avLst/>
          </a:prstGeom>
          <a:noFill/>
          <a:ln>
            <a:noFill/>
          </a:ln>
        </p:spPr>
      </p:pic>
    </p:spTree>
    <p:extLst>
      <p:ext uri="{BB962C8B-B14F-4D97-AF65-F5344CB8AC3E}">
        <p14:creationId xmlns:p14="http://schemas.microsoft.com/office/powerpoint/2010/main" val="7089552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F76DD53-A52B-881B-2BD5-8CD32D0D9180}"/>
              </a:ext>
            </a:extLst>
          </p:cNvPr>
          <p:cNvSpPr txBox="1"/>
          <p:nvPr/>
        </p:nvSpPr>
        <p:spPr>
          <a:xfrm>
            <a:off x="202276" y="250647"/>
            <a:ext cx="11787447" cy="3371885"/>
          </a:xfrm>
          <a:prstGeom prst="rect">
            <a:avLst/>
          </a:prstGeom>
          <a:noFill/>
        </p:spPr>
        <p:txBody>
          <a:bodyPr wrap="square">
            <a:spAutoFit/>
          </a:bodyPr>
          <a:lstStyle/>
          <a:p>
            <a:pPr marL="0" marR="0" indent="360045" algn="just">
              <a:lnSpc>
                <a:spcPct val="150000"/>
              </a:lnSpc>
              <a:spcBef>
                <a:spcPts val="0"/>
              </a:spcBef>
              <a:spcAft>
                <a:spcPts val="0"/>
              </a:spcAft>
            </a:pPr>
            <a:r>
              <a:rPr lang="az-Latn-AZ" sz="1800">
                <a:effectLst/>
                <a:latin typeface="Times New Roman" panose="02020603050405020304" pitchFamily="18" charset="0"/>
                <a:ea typeface="Calibri" panose="020F0502020204030204" pitchFamily="34" charset="0"/>
                <a:cs typeface="Times New Roman" panose="02020603050405020304" pitchFamily="18" charset="0"/>
              </a:rPr>
              <a:t>Sadə testlər bitdiyinə və funksionallığın tam işlədiyinə əmin olduğumuza görə artıq server səviyyəsində testlərə keçid edə bilərik. </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Server səviyyəsində testləri həyata keçir-mək üçün yuxarıda da qeyd etdiyimiz kimi virtual maşınlardan istifadə etmişik. İlk olaraq lokal şəbəkə üzərində Windows 10 əməliyyat sisteminə malik olan virtual kompüterdən ikinci bir kompüterə içərisində “Nimda” adlanan virus olan .txt sonluqlu fayl göndərilir. Virusun işə düşməsi üçün faylı açıb oxumaq kifayətdir. Bu zaman virus kompüterdən xaotik olaraq müxtəlif ip-lərə müraciətlər edir. Bu prosesin izlənilməsi üçün hazırldığımız monitorinq sisteminin skripti Linux əməliyyat sistemli cihazda şəbəkəyə qoşulu vəziyyətdə işə salınmalıdır.</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60045" algn="just">
              <a:lnSpc>
                <a:spcPct val="150000"/>
              </a:lnSpc>
              <a:spcBef>
                <a:spcPts val="0"/>
              </a:spcBef>
              <a:spcAft>
                <a:spcPts val="0"/>
              </a:spcAft>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Linux əməliyyat sistemində işə saldığımız monitorinq alətində bütün subnet üzrə yoxlama aparmaq üçün şəkildə qeyd edildiyi kimi subneti daxil edib, virus yoxlaması apar düyməsini click etməyimiz kifayətdir.</a:t>
            </a:r>
            <a:endParaRPr lang="az-Latn-AZ"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6405BDBC-9A34-08D7-E24E-F75FC60E4D45}"/>
              </a:ext>
            </a:extLst>
          </p:cNvPr>
          <p:cNvPicPr>
            <a:picLocks noChangeAspect="1"/>
          </p:cNvPicPr>
          <p:nvPr/>
        </p:nvPicPr>
        <p:blipFill>
          <a:blip r:embed="rId3"/>
          <a:stretch>
            <a:fillRect/>
          </a:stretch>
        </p:blipFill>
        <p:spPr>
          <a:xfrm>
            <a:off x="2214896" y="3838662"/>
            <a:ext cx="7762206" cy="2362632"/>
          </a:xfrm>
          <a:prstGeom prst="rect">
            <a:avLst/>
          </a:prstGeom>
        </p:spPr>
      </p:pic>
    </p:spTree>
    <p:extLst>
      <p:ext uri="{BB962C8B-B14F-4D97-AF65-F5344CB8AC3E}">
        <p14:creationId xmlns:p14="http://schemas.microsoft.com/office/powerpoint/2010/main" val="25198919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DAD4CB-5AD0-ECC1-E998-C52D8907FE43}"/>
              </a:ext>
            </a:extLst>
          </p:cNvPr>
          <p:cNvPicPr>
            <a:picLocks noChangeAspect="1"/>
          </p:cNvPicPr>
          <p:nvPr/>
        </p:nvPicPr>
        <p:blipFill>
          <a:blip r:embed="rId2"/>
          <a:stretch>
            <a:fillRect/>
          </a:stretch>
        </p:blipFill>
        <p:spPr>
          <a:xfrm>
            <a:off x="152399" y="1918104"/>
            <a:ext cx="5943600" cy="3321050"/>
          </a:xfrm>
          <a:prstGeom prst="rect">
            <a:avLst/>
          </a:prstGeom>
        </p:spPr>
      </p:pic>
      <p:sp>
        <p:nvSpPr>
          <p:cNvPr id="4" name="TextBox 3">
            <a:extLst>
              <a:ext uri="{FF2B5EF4-FFF2-40B4-BE49-F238E27FC236}">
                <a16:creationId xmlns:a16="http://schemas.microsoft.com/office/drawing/2014/main" id="{26F3ED1B-DD4B-9859-8D21-A8788D2DFA3D}"/>
              </a:ext>
            </a:extLst>
          </p:cNvPr>
          <p:cNvSpPr txBox="1"/>
          <p:nvPr/>
        </p:nvSpPr>
        <p:spPr>
          <a:xfrm>
            <a:off x="301336" y="99753"/>
            <a:ext cx="11589327" cy="878895"/>
          </a:xfrm>
          <a:prstGeom prst="rect">
            <a:avLst/>
          </a:prstGeom>
          <a:noFill/>
        </p:spPr>
        <p:txBody>
          <a:bodyPr wrap="square">
            <a:spAutoFit/>
          </a:bodyPr>
          <a:lstStyle/>
          <a:p>
            <a:pPr marL="0" marR="0" indent="360045" algn="just">
              <a:lnSpc>
                <a:spcPct val="150000"/>
              </a:lnSpc>
              <a:spcBef>
                <a:spcPts val="0"/>
              </a:spcBef>
              <a:spcAft>
                <a:spcPts val="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readme.txt faylı virus olduğuna görə daxilində olan məlumatlar şifrələnmiş formada qarşımıza çıxır və faylı save etdiyimiz andan etibarən fayla daxil olub çıxış etməyimizə baxmayaraq arxa fonda işləməyə başlayır.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4DE40DD5-C8DB-E6E6-17D9-D80D4B0F08D8}"/>
              </a:ext>
            </a:extLst>
          </p:cNvPr>
          <p:cNvPicPr>
            <a:picLocks noChangeAspect="1"/>
          </p:cNvPicPr>
          <p:nvPr/>
        </p:nvPicPr>
        <p:blipFill>
          <a:blip r:embed="rId3"/>
          <a:stretch>
            <a:fillRect/>
          </a:stretch>
        </p:blipFill>
        <p:spPr>
          <a:xfrm>
            <a:off x="6597934" y="1703647"/>
            <a:ext cx="5140532" cy="4148512"/>
          </a:xfrm>
          <a:prstGeom prst="rect">
            <a:avLst/>
          </a:prstGeom>
        </p:spPr>
      </p:pic>
    </p:spTree>
    <p:extLst>
      <p:ext uri="{BB962C8B-B14F-4D97-AF65-F5344CB8AC3E}">
        <p14:creationId xmlns:p14="http://schemas.microsoft.com/office/powerpoint/2010/main" val="3338716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7B315-BD7E-48E2-86C7-6A07426E5FD3}"/>
              </a:ext>
            </a:extLst>
          </p:cNvPr>
          <p:cNvSpPr>
            <a:spLocks noGrp="1"/>
          </p:cNvSpPr>
          <p:nvPr>
            <p:ph type="title"/>
          </p:nvPr>
        </p:nvSpPr>
        <p:spPr>
          <a:xfrm>
            <a:off x="834914" y="488732"/>
            <a:ext cx="10515600" cy="872112"/>
          </a:xfrm>
        </p:spPr>
        <p:txBody>
          <a:bodyPr>
            <a:normAutofit/>
          </a:bodyPr>
          <a:lstStyle/>
          <a:p>
            <a:r>
              <a:rPr lang="az-Latn-AZ" sz="2400" b="1" dirty="0">
                <a:effectLst/>
                <a:latin typeface="Times New Roman" panose="02020603050405020304" pitchFamily="18" charset="0"/>
                <a:ea typeface="Calibri" panose="020F0502020204030204" pitchFamily="34" charset="0"/>
                <a:cs typeface="Times New Roman" panose="02020603050405020304" pitchFamily="18" charset="0"/>
              </a:rPr>
              <a:t>İşin elmi yeniliyi</a:t>
            </a:r>
            <a:endParaRPr lang="az-Latn-AZ" sz="3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01B5411-7C76-4A3B-8AE0-A7C5F99712F6}"/>
              </a:ext>
            </a:extLst>
          </p:cNvPr>
          <p:cNvSpPr>
            <a:spLocks noGrp="1"/>
          </p:cNvSpPr>
          <p:nvPr>
            <p:ph idx="1"/>
          </p:nvPr>
        </p:nvSpPr>
        <p:spPr>
          <a:xfrm>
            <a:off x="717659" y="1694793"/>
            <a:ext cx="10756681" cy="3468413"/>
          </a:xfrm>
        </p:spPr>
        <p:txBody>
          <a:bodyPr>
            <a:normAutofit/>
          </a:bodyPr>
          <a:lstStyle/>
          <a:p>
            <a:pPr marL="0" indent="0" algn="just">
              <a:lnSpc>
                <a:spcPct val="150000"/>
              </a:lnSpc>
              <a:buNone/>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Əsası python üzərində qurulan və bir-neçə proqramlaşdırma dilindən istifadə olunmaqla yaratdığım SIEM bizə həm lokal həm də qlobal tipli internet şəbəkəsinə malik olan strukturda internet şəbəkəsindən istifadənin limitlənməsi, qanunauyğunsuzluqların,kənardan (outbound) və ya daxildən (inbound) hücumların, tanınmayan və mənbəyi məlum olmayan internet paketlərinin təyini, bloklanmasını həyata keçirir. SIEM yaradılarkən dünyada və ölkəmizdə istifadə olunan modellərə diqqət yetirilmiş və aparılan tədqiqatlar və statistikalar barədə eyni zamanda ölkəmizdə olan internet şəbəkəsində tətbiqi imkanları barəsində çoxsaylı təhlillər aparılmışdır</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8601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6F3ED1B-DD4B-9859-8D21-A8788D2DFA3D}"/>
              </a:ext>
            </a:extLst>
          </p:cNvPr>
          <p:cNvSpPr txBox="1"/>
          <p:nvPr/>
        </p:nvSpPr>
        <p:spPr>
          <a:xfrm>
            <a:off x="301336" y="99753"/>
            <a:ext cx="11589327" cy="1709892"/>
          </a:xfrm>
          <a:prstGeom prst="rect">
            <a:avLst/>
          </a:prstGeom>
          <a:noFill/>
        </p:spPr>
        <p:txBody>
          <a:bodyPr wrap="square">
            <a:spAutoFit/>
          </a:bodyPr>
          <a:lstStyle/>
          <a:p>
            <a:pPr marL="0" marR="0" algn="just">
              <a:lnSpc>
                <a:spcPct val="150000"/>
              </a:lnSpc>
              <a:spcBef>
                <a:spcPts val="0"/>
              </a:spcBef>
              <a:spcAft>
                <a:spcPts val="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Bu zaman monitorinq alətimiz əvvəlcə şəbəkədə göndərilən bu faylın hash kodunu çıxararaq virus total-da yoxlayır, daha sonra çoxsaylı fərqli ip ünvanlara müraciət oldu-ğunu görərək virus-total nəticəsini və müraciət olunan ip cədvəlini log olaraq bizə bildirir. Proqramı Kibana adlı loq vizuallaşdırıcı terminallar ilə əlaqələndirərək daha aydın nəticələr almaq mümkündür, hal-hazırda işlədiyimiz sistem kiçik çaplı olduğuna görə biz nəticələri .csv yəni excel formatında görürük.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9F3CBA27-2693-09BF-82FB-3338B19EFE3B}"/>
              </a:ext>
            </a:extLst>
          </p:cNvPr>
          <p:cNvPicPr>
            <a:picLocks noChangeAspect="1"/>
          </p:cNvPicPr>
          <p:nvPr/>
        </p:nvPicPr>
        <p:blipFill>
          <a:blip r:embed="rId2"/>
          <a:stretch>
            <a:fillRect/>
          </a:stretch>
        </p:blipFill>
        <p:spPr>
          <a:xfrm>
            <a:off x="301336" y="2034164"/>
            <a:ext cx="11334583" cy="4241992"/>
          </a:xfrm>
          <a:prstGeom prst="rect">
            <a:avLst/>
          </a:prstGeom>
        </p:spPr>
      </p:pic>
    </p:spTree>
    <p:extLst>
      <p:ext uri="{BB962C8B-B14F-4D97-AF65-F5344CB8AC3E}">
        <p14:creationId xmlns:p14="http://schemas.microsoft.com/office/powerpoint/2010/main" val="24183926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DEEAD-C5D8-42D3-93D9-A18A0B410B41}"/>
              </a:ext>
            </a:extLst>
          </p:cNvPr>
          <p:cNvSpPr>
            <a:spLocks noGrp="1"/>
          </p:cNvSpPr>
          <p:nvPr>
            <p:ph type="title"/>
          </p:nvPr>
        </p:nvSpPr>
        <p:spPr>
          <a:xfrm>
            <a:off x="0" y="0"/>
            <a:ext cx="10515600" cy="906496"/>
          </a:xfrm>
        </p:spPr>
        <p:txBody>
          <a:bodyPr/>
          <a:lstStyle/>
          <a:p>
            <a:r>
              <a:rPr lang="az-Latn-AZ" dirty="0">
                <a:latin typeface="Times New Roman" panose="02020603050405020304" pitchFamily="18" charset="0"/>
                <a:cs typeface="Times New Roman" panose="02020603050405020304" pitchFamily="18" charset="0"/>
              </a:rPr>
              <a:t>Dissertasiya işində alınmış nəticələr</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C829994-71D1-4B9F-956C-4D898506D53D}"/>
              </a:ext>
            </a:extLst>
          </p:cNvPr>
          <p:cNvSpPr>
            <a:spLocks noGrp="1"/>
          </p:cNvSpPr>
          <p:nvPr>
            <p:ph idx="1"/>
          </p:nvPr>
        </p:nvSpPr>
        <p:spPr>
          <a:xfrm>
            <a:off x="105189" y="777287"/>
            <a:ext cx="11742253" cy="5951503"/>
          </a:xfrm>
        </p:spPr>
        <p:txBody>
          <a:bodyPr>
            <a:normAutofit fontScale="92500" lnSpcReduction="20000"/>
          </a:bodyPr>
          <a:lstStyle/>
          <a:p>
            <a:pPr marL="0" indent="0" algn="just">
              <a:lnSpc>
                <a:spcPct val="150000"/>
              </a:lnSpc>
              <a:spcAft>
                <a:spcPts val="800"/>
              </a:spcAft>
              <a:buNone/>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Şəbəkə trafikinin analizi sahəsində dünyada mövcud vəziyyət, problemlər analiz edilmişdir. Dünya üzrə şəbəkə trafikinin analizi sahəsində mövcud problemlərin və boşluqların aradan qaldırılması üsulları tədqiq edilmişdir</a:t>
            </a: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Şəbəkə trafikinin analizi sistemlərinin təsnifatının, onların struktur və iş prinsipinin dərin tədqiqi aparılmış və təqdim edilmişdir.</a:t>
            </a:r>
            <a:r>
              <a:rPr lang="en-CA" sz="1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Mövcud şəbəkə təhlükəsizliyinin analizi metodlarının müqayisəli təhlili aparılmışdır. Şəbəkə trafikinin monitorinqinin effektivlik, performans, vizualizasiya, modernizasiya, hərəkətlilik problemləri analiz edilmiş və bu problemlərin aradan qaldırılması üçün görülməli tədbirlər tədqiq edilmişdir. </a:t>
            </a:r>
            <a:endParaRPr lang="en-CA" sz="1800" kern="1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Təhlil edilmiş məlumatlar, tərtib edilmiş arxitektur model əsasında şəbəkə trafikinin analizi sisteminin konseptual modeli hazırlanmışdır.  Hazırlanmış yeni konseptual model strukturların, qurumların və təşkilatların şəbəkə trafikinin analizi sahəsində üzləşdiyi məlumat mübadiləsi sürətinin artırılması, şifrələnmiş trafik, şəbəkənin mürəkkəbliyi, qabaqcıl təhdidlər və təhlükəsizlik sistemlərindən yayınma texnikaları, real-vaxt rejimindi analiz, Big Data problemləri, məxfilik və hüquqi problemləri aradan qaldırır.</a:t>
            </a:r>
            <a:endParaRPr lang="en-CA"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Şəbəkə trafikinin monitorinqi sisteminin işlənməsi zamanı korrelyasiya alqoritmləri, normallaşdırma, məlumatların emalı, saxlanması və ötürülməsi üsulları effektiv şəkildə tətbiq edilmişdir.</a:t>
            </a:r>
            <a:r>
              <a:rPr lang="en-CA" sz="1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rPr>
              <a:t>Təklif edilmiş arxitektur və konseptual modelə əsasən şəbəkə trafikinin monitorinqi sistemi işlənib hazırlanmışdır və effektivlik testləri aparılmışdır. Apardığımız testlər nəticəsində həqiqətən də yaratdığımız şəbəkə monitorinq alətinin (SIEM) doğru portları müəyyən etdiyi və monitorinq zamanı şəbəkədə olan virusları və kənardan olan müraciətləri müəyyən etdiyi görülmüşdür.</a:t>
            </a:r>
            <a:r>
              <a:rPr lang="en-CA" sz="1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Əldə edilmiş nəticələr, şəbəkə trafikinin analizi sisteminin şəbəkədə istifadəsi zamanı şirkətin, qurumun, strukturun informasiya təhlükəsizliyinin təmin olunmasına böyük tövhələr verir və şəbəkədə olan resurs istifadəsinə böyük təsir göstərə bilir.</a:t>
            </a:r>
            <a:r>
              <a:rPr lang="az-Latn-AZ"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105719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54BD7-58B5-4311-8960-2C802044F0A6}"/>
              </a:ext>
            </a:extLst>
          </p:cNvPr>
          <p:cNvSpPr>
            <a:spLocks noGrp="1"/>
          </p:cNvSpPr>
          <p:nvPr>
            <p:ph type="title"/>
          </p:nvPr>
        </p:nvSpPr>
        <p:spPr>
          <a:xfrm>
            <a:off x="0" y="18255"/>
            <a:ext cx="10515600" cy="1325563"/>
          </a:xfrm>
        </p:spPr>
        <p:txBody>
          <a:bodyPr>
            <a:normAutofit/>
          </a:bodyPr>
          <a:lstStyle/>
          <a:p>
            <a:r>
              <a:rPr lang="az-Latn-AZ" b="1" dirty="0">
                <a:effectLst/>
                <a:latin typeface="Times New Roman" panose="02020603050405020304" pitchFamily="18" charset="0"/>
                <a:ea typeface="Calibri" panose="020F0502020204030204" pitchFamily="34" charset="0"/>
              </a:rPr>
              <a:t>İstifadə Edilmiş Ədəbiyyat Siyahısı</a:t>
            </a:r>
            <a:endParaRPr lang="en-US" dirty="0"/>
          </a:p>
        </p:txBody>
      </p:sp>
      <p:sp>
        <p:nvSpPr>
          <p:cNvPr id="3" name="Content Placeholder 2">
            <a:extLst>
              <a:ext uri="{FF2B5EF4-FFF2-40B4-BE49-F238E27FC236}">
                <a16:creationId xmlns:a16="http://schemas.microsoft.com/office/drawing/2014/main" id="{1402AF4B-1192-4E4F-B680-FB58D1160F28}"/>
              </a:ext>
            </a:extLst>
          </p:cNvPr>
          <p:cNvSpPr>
            <a:spLocks noGrp="1"/>
          </p:cNvSpPr>
          <p:nvPr>
            <p:ph idx="1"/>
          </p:nvPr>
        </p:nvSpPr>
        <p:spPr>
          <a:xfrm>
            <a:off x="66674" y="1219200"/>
            <a:ext cx="11999201" cy="5238749"/>
          </a:xfrm>
        </p:spPr>
        <p:txBody>
          <a:bodyPr>
            <a:normAutofit lnSpcReduction="10000"/>
          </a:bodyPr>
          <a:lstStyle/>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Wilson Cyprus, Computer Attack and Cyberterrorism: Vulnerabilities and Policy Issues for Congress. 2018</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Corporation.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Netflow</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services and applications, </a:t>
            </a:r>
            <a:r>
              <a:rPr lang="en-US" sz="1600" u="sng"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http://www.cisco.com/</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Ross J. Anderson , "Security Engineering: A Guide to Building Dependable Distributed Systems" ,2020.</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Tommaso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Melodia</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Antonio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Iera</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Computer Networks, 2022</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50000"/>
              </a:lnSpc>
              <a:spcBef>
                <a:spcPts val="0"/>
              </a:spcBef>
              <a:spcAft>
                <a:spcPts val="0"/>
              </a:spcAft>
              <a:buFont typeface="+mj-lt"/>
              <a:buAutoNum type="arabicPeriod"/>
              <a:tabLst>
                <a:tab pos="0" algn="l"/>
              </a:tabLst>
            </a:pP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Goseva-Popstojanova</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K.,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Anastasovski</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G.,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Dimitrijevikj</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A.,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Pantev</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R., Miller B. Characterization and classification of malicious Web traffic  Computers &amp; Security, 2014, vol. 42, pp. 92-115.</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Bing-</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Jhih</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Yaoa</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Shaw-Hwa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Hwanga</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Cheng-Yu Yeh. Mathematical Model of Network Address Translation Port Mapping, 2014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Behrouz A.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Forouzan</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Data Communications and Networking, Fifth Edition TMH, 2013.</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Times New Roman" panose="02020603050405020304" pitchFamily="18" charset="0"/>
                <a:cs typeface="Times New Roman" panose="02020603050405020304" pitchFamily="18" charset="0"/>
              </a:rPr>
              <a:t>John Sherwood, Andrew Clark, David Lynas  ,Enterprise Security Architecture – A Business-Driven Approach. 2013</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Ramya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Mohanakrishnan</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What Is Intrusion Detection and Prevention System? Definition, Examples, Techniques, and Best Practices, 2022.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James F. Kurose , Keith W. Ross. "Computer Networking: A Top-Down Approach",2021.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u="none" strike="noStrike"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Zach </a:t>
            </a:r>
            <a:r>
              <a:rPr lang="en-US" sz="1600" u="none" strike="noStrike" kern="100" dirty="0" err="1">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Codings</a:t>
            </a:r>
            <a:r>
              <a:rPr lang="en-US" sz="1600" u="none" strike="noStrike"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 Computer Programming and Cyber Security for Beginners, December 4,2019</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Min Xiao and Mei Guo. Computer Network Security and Preventive Measures in the Age of Big Data, 2020.</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a:tabLst>
                <a:tab pos="0" algn="l"/>
              </a:tabLs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Simon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Applebauma</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Tarek </a:t>
            </a:r>
            <a:r>
              <a:rPr lang="en-US" sz="1600" kern="100" dirty="0" err="1">
                <a:effectLst/>
                <a:latin typeface="Times New Roman" panose="02020603050405020304" pitchFamily="18" charset="0"/>
                <a:ea typeface="Calibri" panose="020F0502020204030204" pitchFamily="34" charset="0"/>
                <a:cs typeface="Times New Roman" panose="02020603050405020304" pitchFamily="18" charset="0"/>
              </a:rPr>
              <a:t>Gaberb</a:t>
            </a: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 , Ali Ahmed. Signature-based and Machine-Learning-based Web Application Firewalls: A Short Survey, 2021 pp. 360-361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0"/>
              </a:spcBef>
              <a:tabLst>
                <a:tab pos="0" algn="l"/>
              </a:tabLst>
            </a:pPr>
            <a:endParaRPr lang="az-Latn-AZ" dirty="0"/>
          </a:p>
        </p:txBody>
      </p:sp>
    </p:spTree>
    <p:extLst>
      <p:ext uri="{BB962C8B-B14F-4D97-AF65-F5344CB8AC3E}">
        <p14:creationId xmlns:p14="http://schemas.microsoft.com/office/powerpoint/2010/main" val="32448482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BC0DCE-4FDB-416E-836D-580FF7FA5376}"/>
              </a:ext>
            </a:extLst>
          </p:cNvPr>
          <p:cNvSpPr>
            <a:spLocks noGrp="1"/>
          </p:cNvSpPr>
          <p:nvPr>
            <p:ph idx="1"/>
          </p:nvPr>
        </p:nvSpPr>
        <p:spPr>
          <a:xfrm>
            <a:off x="266699" y="371474"/>
            <a:ext cx="11496675" cy="6105525"/>
          </a:xfrm>
        </p:spPr>
        <p:txBody>
          <a:bodyPr>
            <a:normAutofit fontScale="70000" lnSpcReduction="20000"/>
          </a:bodyPr>
          <a:lstStyle/>
          <a:p>
            <a:pPr marL="514350" marR="0" lvl="0" indent="-51435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Robert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Grimmick</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Network Flow Monitoring Explained: NetFlow vs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sFlow</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vs IPFIX. 2021.  </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Saurav P.J “ A Brief Survey on Next Generation Firewall Systems over Traditional Firewall Systems” International Journal of Scientific &amp; Engineering Research Volume 11, Issue 1, January-2020</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Erik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Hjelmvik</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What is a PCAP file?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Netresec</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Journal, Oct 27,  2022 </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Shivam Arora. Why Learn Python? Reasons and Benefits of Learning Python, 2023. </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Times New Roman" panose="02020603050405020304" pitchFamily="18" charset="0"/>
                <a:cs typeface="Times New Roman" panose="02020603050405020304" pitchFamily="18" charset="0"/>
              </a:rPr>
              <a:t>Andrew Clark, David Lynas ,Enterprise Security Architecture – A Business-Driven Approach. John Sherwood, 2013</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a:effectLst/>
                <a:latin typeface="Times New Roman" panose="02020603050405020304" pitchFamily="18" charset="0"/>
                <a:ea typeface="Times New Roman" panose="02020603050405020304" pitchFamily="18" charset="0"/>
                <a:cs typeface="Times New Roman" panose="02020603050405020304" pitchFamily="18" charset="0"/>
              </a:rPr>
              <a:t>CompTIA Security+ Review Guide Exam SYO-601 Fifth Edition, November 12, 2020, </a:t>
            </a:r>
            <a:r>
              <a:rPr lang="en-US" sz="2800" kern="100" dirty="0" err="1">
                <a:effectLst/>
                <a:latin typeface="Times New Roman" panose="02020603050405020304" pitchFamily="18" charset="0"/>
                <a:ea typeface="Times New Roman" panose="02020603050405020304" pitchFamily="18" charset="0"/>
                <a:cs typeface="Times New Roman" panose="02020603050405020304" pitchFamily="18" charset="0"/>
              </a:rPr>
              <a:t>səh</a:t>
            </a:r>
            <a:r>
              <a:rPr lang="en-US" sz="2800" kern="100" dirty="0">
                <a:effectLst/>
                <a:latin typeface="Times New Roman" panose="02020603050405020304" pitchFamily="18" charset="0"/>
                <a:ea typeface="Times New Roman" panose="02020603050405020304" pitchFamily="18" charset="0"/>
                <a:cs typeface="Times New Roman" panose="02020603050405020304" pitchFamily="18" charset="0"/>
              </a:rPr>
              <a:t> 579 </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err="1">
                <a:effectLst/>
                <a:latin typeface="Times New Roman" panose="02020603050405020304" pitchFamily="18" charset="0"/>
                <a:ea typeface="Times New Roman" panose="02020603050405020304" pitchFamily="18" charset="0"/>
                <a:cs typeface="Times New Roman" panose="02020603050405020304" pitchFamily="18" charset="0"/>
              </a:rPr>
              <a:t>Jazib</a:t>
            </a:r>
            <a:r>
              <a:rPr lang="en-US" sz="2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kern="100" dirty="0" err="1">
                <a:effectLst/>
                <a:latin typeface="Times New Roman" panose="02020603050405020304" pitchFamily="18" charset="0"/>
                <a:ea typeface="Times New Roman" panose="02020603050405020304" pitchFamily="18" charset="0"/>
                <a:cs typeface="Times New Roman" panose="02020603050405020304" pitchFamily="18" charset="0"/>
              </a:rPr>
              <a:t>Frahim</a:t>
            </a:r>
            <a:r>
              <a:rPr lang="en-US" sz="2800" kern="100" dirty="0">
                <a:effectLst/>
                <a:latin typeface="Times New Roman" panose="02020603050405020304" pitchFamily="18" charset="0"/>
                <a:ea typeface="Times New Roman" panose="02020603050405020304" pitchFamily="18" charset="0"/>
                <a:cs typeface="Times New Roman" panose="02020603050405020304" pitchFamily="18" charset="0"/>
              </a:rPr>
              <a:t> ,Cisco ASA, All in one firewall, IPS and VPN Adaptive Security appliance, 2020</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Wendell J. Odom “Cisco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cyberops</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associate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cbrops</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200-201” , Dec 29, 2020 pp.24-28, 384-385.</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Justin Seitz ,"Black Hat Python: Python Programming for Hackers and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Pentesters</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,2014</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Ramiz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Şıxəliyev</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Müasir</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kompüter</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şəbəkələrinin</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təhlükəsizlik</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trendləri</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haqqında</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2015. </a:t>
            </a:r>
            <a:r>
              <a:rPr lang="en-US" sz="2800" u="sng"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42.pdf (ict.az)</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В.Олифер</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Н.Олифер</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Компьютерные</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сети</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принципы</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технологии</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протоколы</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kern="100" dirty="0" err="1">
                <a:effectLst/>
                <a:latin typeface="Times New Roman" panose="02020603050405020304" pitchFamily="18" charset="0"/>
                <a:ea typeface="Calibri" panose="020F0502020204030204" pitchFamily="34" charset="0"/>
                <a:cs typeface="Times New Roman" panose="02020603050405020304" pitchFamily="18" charset="0"/>
              </a:rPr>
              <a:t>Москва</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2017.</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50000"/>
              </a:lnSpc>
              <a:spcBef>
                <a:spcPts val="0"/>
              </a:spcBef>
              <a:spcAft>
                <a:spcPts val="0"/>
              </a:spcAft>
              <a:buFont typeface="+mj-lt"/>
              <a:buAutoNum type="arabicPeriod" startAt="14"/>
              <a:tabLst>
                <a:tab pos="0" algn="l"/>
              </a:tabLst>
            </a:pP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Alexander S. Gillis, Security Information and Event Management (SIEM) </a:t>
            </a:r>
            <a:r>
              <a:rPr lang="en-US" sz="2800" kern="100" dirty="0">
                <a:effectLst/>
                <a:latin typeface="Times New Roman" panose="02020603050405020304" pitchFamily="18" charset="0"/>
                <a:ea typeface="Times New Roman" panose="02020603050405020304" pitchFamily="18" charset="0"/>
                <a:cs typeface="Times New Roman" panose="02020603050405020304" pitchFamily="18" charset="0"/>
              </a:rPr>
              <a:t>, December 14, 2020 </a:t>
            </a:r>
            <a:r>
              <a:rPr lang="en-US" sz="28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34036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444708" y="824459"/>
            <a:ext cx="11457482" cy="5216577"/>
          </a:xfrm>
        </p:spPr>
        <p:txBody>
          <a:bodyPr>
            <a:normAutofit/>
          </a:bodyPr>
          <a:lstStyle/>
          <a:p>
            <a:pPr lvl="0">
              <a:lnSpc>
                <a:spcPct val="150000"/>
              </a:lnSpc>
            </a:pPr>
            <a:r>
              <a:rPr lang="az-Latn-AZ" sz="9600" dirty="0">
                <a:latin typeface="Times New Roman" panose="02020603050405020304" pitchFamily="18" charset="0"/>
                <a:cs typeface="Times New Roman" panose="02020603050405020304" pitchFamily="18" charset="0"/>
              </a:rPr>
              <a:t>Diqqətiniz üçün təşəkkürlər!</a:t>
            </a:r>
            <a:endParaRPr lang="az-Latn-AZ" sz="13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00173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8AB78F-8B88-4330-B8F7-62BFB0D9B4AF}"/>
              </a:ext>
            </a:extLst>
          </p:cNvPr>
          <p:cNvSpPr>
            <a:spLocks noGrp="1"/>
          </p:cNvSpPr>
          <p:nvPr>
            <p:ph idx="1"/>
          </p:nvPr>
        </p:nvSpPr>
        <p:spPr>
          <a:xfrm>
            <a:off x="544643" y="1363936"/>
            <a:ext cx="11102714" cy="4863443"/>
          </a:xfrm>
        </p:spPr>
        <p:txBody>
          <a:bodyPr>
            <a:normAutofit/>
          </a:bodyPr>
          <a:lstStyle/>
          <a:p>
            <a:pPr marL="0" indent="0" algn="just">
              <a:lnSpc>
                <a:spcPct val="150000"/>
              </a:lnSpc>
              <a:buNone/>
            </a:pP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Müasir şəbəkə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trafikinin</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analizi sistemləri inkişaf etməsinə  onların effektivliyinə və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səmərəliliyinə</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təsir edən bir sıra qlobal problemlərlə üzləşir. Bu qlobal problemlər </a:t>
            </a:r>
            <a:r>
              <a:rPr lang="az-Latn-AZ" sz="1800" dirty="0" err="1">
                <a:effectLst/>
                <a:latin typeface="Times New Roman" panose="02020603050405020304" pitchFamily="18" charset="0"/>
                <a:ea typeface="Calibri" panose="020F0502020204030204" pitchFamily="34" charset="0"/>
                <a:cs typeface="Times New Roman" panose="02020603050405020304" pitchFamily="18" charset="0"/>
              </a:rPr>
              <a:t>aşağıdakılardır</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Şəbəkə sürətinin artırılması</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5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Şifrələnmiş </a:t>
            </a:r>
            <a:r>
              <a:rPr lang="en-US" sz="1800" b="1" dirty="0">
                <a:latin typeface="Times New Roman" panose="02020603050405020304" pitchFamily="18" charset="0"/>
                <a:ea typeface="Calibri" panose="020F0502020204030204" pitchFamily="34" charset="0"/>
                <a:cs typeface="Times New Roman" panose="02020603050405020304" pitchFamily="18" charset="0"/>
              </a:rPr>
              <a:t>t</a:t>
            </a: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rafik.</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Şəbəkə mürəkkəbliyi.</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5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Qabaqcıl təhdidlər və yayınma texnikaları.</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az-Latn-AZ" sz="1800" b="1" dirty="0" err="1">
                <a:effectLst/>
                <a:latin typeface="Times New Roman" panose="02020603050405020304" pitchFamily="18" charset="0"/>
                <a:ea typeface="Calibri" panose="020F0502020204030204" pitchFamily="34" charset="0"/>
                <a:cs typeface="Times New Roman" panose="02020603050405020304" pitchFamily="18" charset="0"/>
              </a:rPr>
              <a:t>Big</a:t>
            </a: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b="1" dirty="0" err="1">
                <a:effectLst/>
                <a:latin typeface="Times New Roman" panose="02020603050405020304" pitchFamily="18" charset="0"/>
                <a:ea typeface="Calibri" panose="020F0502020204030204" pitchFamily="34" charset="0"/>
                <a:cs typeface="Times New Roman" panose="02020603050405020304" pitchFamily="18" charset="0"/>
              </a:rPr>
              <a:t>Data</a:t>
            </a: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 problemləri.</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5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Məxfilik və hüquqi məsələlər.</a:t>
            </a:r>
            <a:r>
              <a:rPr lang="az-Latn-AZ"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az-Latn-AZ" sz="1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Real vaxt rejimində analiz.</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E7D6FD46-4D6A-5512-484E-512450E3F52C}"/>
              </a:ext>
            </a:extLst>
          </p:cNvPr>
          <p:cNvSpPr txBox="1">
            <a:spLocks/>
          </p:cNvSpPr>
          <p:nvPr/>
        </p:nvSpPr>
        <p:spPr>
          <a:xfrm>
            <a:off x="544643" y="409904"/>
            <a:ext cx="11102714" cy="73678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z-Latn-AZ" sz="2400" b="1" dirty="0">
                <a:solidFill>
                  <a:srgbClr val="000000"/>
                </a:solidFill>
                <a:latin typeface="Times New Roman" panose="02020603050405020304" pitchFamily="18" charset="0"/>
                <a:ea typeface="Calibri" panose="020F0502020204030204" pitchFamily="34" charset="0"/>
              </a:rPr>
              <a:t>Şəbəkə trafikinin monitorinqi sahəsində mövcud vəziyyət, problemlər və həllər</a:t>
            </a:r>
            <a:endParaRPr lang="az-Latn-AZ" sz="3600" dirty="0"/>
          </a:p>
        </p:txBody>
      </p:sp>
    </p:spTree>
    <p:extLst>
      <p:ext uri="{BB962C8B-B14F-4D97-AF65-F5344CB8AC3E}">
        <p14:creationId xmlns:p14="http://schemas.microsoft.com/office/powerpoint/2010/main" val="209465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444708" y="788276"/>
            <a:ext cx="11457482" cy="5717455"/>
          </a:xfrm>
        </p:spPr>
        <p:txBody>
          <a:bodyPr>
            <a:normAutofit/>
          </a:bodyPr>
          <a:lstStyle/>
          <a:p>
            <a:pPr algn="just">
              <a:lnSpc>
                <a:spcPct val="150000"/>
              </a:lnSpc>
              <a:spcAft>
                <a:spcPts val="800"/>
              </a:spcAft>
            </a:pPr>
            <a:r>
              <a:rPr lang="az-Latn-AZ"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Böyük Britaniyada hüquq mühafizə orqanlarının fəaliyyətinin əlaqələndirilməsini, araşdırmalar və təhqiqatların aparılmasını, koordinasiya və məsləhətlər təmin etmək üçün Milli mərkəz yaradılmışdır. Struktur baxımından bu mərkəz dörd şöbədən ibarətdir:</a:t>
            </a:r>
            <a:endParaRPr lang="az-Latn-AZ"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Təhqiqat şöbəsi</a:t>
            </a:r>
            <a:r>
              <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gn="just">
              <a:lnSpc>
                <a:spcPct val="150000"/>
              </a:lnSpc>
              <a:buFont typeface="Symbol" panose="05050102010706020507" pitchFamily="18" charset="2"/>
              <a:buChar char=""/>
            </a:pPr>
            <a:r>
              <a:rPr lang="az-Latn-AZ"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Axtarış şöbəsi</a:t>
            </a:r>
            <a:r>
              <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Taktiki və Texniki yardım şöbəsi</a:t>
            </a:r>
            <a:r>
              <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gn="just">
              <a:lnSpc>
                <a:spcPct val="150000"/>
              </a:lnSpc>
              <a:buFont typeface="Symbol" panose="05050102010706020507" pitchFamily="18" charset="2"/>
              <a:buChar char=""/>
            </a:pPr>
            <a:r>
              <a:rPr lang="az-Latn-AZ"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Əşyavi-dəlillər (rəqəmli) şöbəsi</a:t>
            </a:r>
            <a:r>
              <a:rPr lang="en-US" sz="2000" kern="1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az-Latn-AZ" sz="20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24507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444708" y="614597"/>
            <a:ext cx="11457482" cy="5565486"/>
          </a:xfrm>
        </p:spPr>
        <p:txBody>
          <a:bodyPr>
            <a:normAutofit/>
          </a:bodyPr>
          <a:lstStyle/>
          <a:p>
            <a:pPr algn="just">
              <a:lnSpc>
                <a:spcPct val="15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CERT mərkəzləri, ölkənin qanunvericilik tərəfindən verilmiş səlahiyyətlər çərçivəsində məlumat təhlükəsizliyi sahəsində əsasən aşağıdakı funksiyaları icra edir:</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ölkə ərazisində mövcud olan kompüter şəbəkələrinə ümumi texniki nəzarət edilməsi və onların monitorinqinin aparıl-ması;</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kompüter şəbəkələrində "zəif yerlər"in və məxfi informasiyanın mümkün sızması hallarının, eləcə də şəbəkələrə kənar-dan icazəsiz daxilolma (müdaxilə) imkanlarının aşkar olunması məqsədilə müntəzəm araşdırmaların aparılması;</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baş verə biləcək hadisələrin proqnozlaşdırılması və onların vaxtında qarşısının alınması üzrə tövsiyələrin verilməsi;</a:t>
            </a:r>
            <a:endPar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baş vermiş hadisələrin aradan qaldırılması, kompüter şəbəkələrinin təhlükəsiz fəaliyyətinin bərpası və müvafiq texniki yardımın göstərilməsi;</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kibertəhlükəsizliyin təmin edilməsi üzrə təşkilati və texniki qərarların qəbul edilməsi</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və s.</a:t>
            </a:r>
          </a:p>
        </p:txBody>
      </p:sp>
    </p:spTree>
    <p:extLst>
      <p:ext uri="{BB962C8B-B14F-4D97-AF65-F5344CB8AC3E}">
        <p14:creationId xmlns:p14="http://schemas.microsoft.com/office/powerpoint/2010/main" val="3633467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2F4BD-AF5A-098C-211E-412B20A63A50}"/>
              </a:ext>
            </a:extLst>
          </p:cNvPr>
          <p:cNvSpPr>
            <a:spLocks noGrp="1"/>
          </p:cNvSpPr>
          <p:nvPr>
            <p:ph type="ctrTitle"/>
          </p:nvPr>
        </p:nvSpPr>
        <p:spPr>
          <a:xfrm>
            <a:off x="367259" y="404520"/>
            <a:ext cx="11102714" cy="488311"/>
          </a:xfrm>
        </p:spPr>
        <p:txBody>
          <a:bodyPr>
            <a:noAutofit/>
          </a:bodyPr>
          <a:lstStyle/>
          <a:p>
            <a:pPr algn="l"/>
            <a:r>
              <a:rPr lang="az-Latn-AZ" sz="2400" b="1" dirty="0">
                <a:solidFill>
                  <a:srgbClr val="000000"/>
                </a:solidFill>
                <a:effectLst/>
                <a:latin typeface="Times New Roman" panose="02020603050405020304" pitchFamily="18" charset="0"/>
                <a:ea typeface="Calibri" panose="020F0502020204030204" pitchFamily="34" charset="0"/>
              </a:rPr>
              <a:t>Şəbəkə trafikinin monitorinq və analizi vasitələrinin təsnifatı</a:t>
            </a:r>
            <a:endParaRPr lang="az-Latn-AZ" sz="4400" dirty="0"/>
          </a:p>
        </p:txBody>
      </p:sp>
      <p:sp>
        <p:nvSpPr>
          <p:cNvPr id="3" name="Subtitle 2">
            <a:extLst>
              <a:ext uri="{FF2B5EF4-FFF2-40B4-BE49-F238E27FC236}">
                <a16:creationId xmlns:a16="http://schemas.microsoft.com/office/drawing/2014/main" id="{4D84C911-9614-162B-3231-5534F41BEDB6}"/>
              </a:ext>
            </a:extLst>
          </p:cNvPr>
          <p:cNvSpPr>
            <a:spLocks noGrp="1"/>
          </p:cNvSpPr>
          <p:nvPr>
            <p:ph type="subTitle" idx="1"/>
          </p:nvPr>
        </p:nvSpPr>
        <p:spPr>
          <a:xfrm>
            <a:off x="367259" y="1177140"/>
            <a:ext cx="11457482" cy="4503720"/>
          </a:xfrm>
        </p:spPr>
        <p:txBody>
          <a:bodyPr>
            <a:noAutofit/>
          </a:bodyPr>
          <a:lstStyle/>
          <a:p>
            <a:pPr algn="just">
              <a:lnSpc>
                <a:spcPct val="15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monitorinqi kompüter şəbəkəsinin idarəetməsi üçün müxtəlif şəbəkə komponentlərindən vacib məlumatların toplanması və istifadə edilməsi üçün istifadə olunur. Bu məqsədlə əlaqədar olaraq aşağıdakı sahələr monitorinq olunur:</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məhsuldarlığının monitorinqi;</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50000"/>
              </a:lnSpc>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 səhvlərinin monitorinqi;</a:t>
            </a:r>
            <a:endParaRPr lang="az-Latn-AZ"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a:lnSpc>
                <a:spcPct val="150000"/>
              </a:lnSpc>
              <a:spcAft>
                <a:spcPts val="800"/>
              </a:spcAft>
              <a:buFont typeface="Symbol" panose="05050102010706020507" pitchFamily="18" charset="2"/>
              <a:buChar char=""/>
            </a:pPr>
            <a:r>
              <a:rPr lang="az-Latn-AZ"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şəbəkədən istifadənin monitorinqi.</a:t>
            </a:r>
          </a:p>
          <a:p>
            <a:pPr algn="just">
              <a:lnSpc>
                <a:spcPct val="160000"/>
              </a:lnSpc>
              <a:spcAft>
                <a:spcPts val="800"/>
              </a:spcAft>
            </a:pPr>
            <a:r>
              <a:rPr lang="az-Latn-AZ"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Bu monitoriqlər funksional kompüter şəbəkəsində OSI (Open Systems Interconnect) tərəfindən təklif edilən standartlar olaraq qeyd edilir. Bu standartlar beş funksionalla bağlıdır. Şəbəkə monitorinqinin məqsədi ilə heç bir əlaqəsi olmayan iki əsas məsələ, şəbəkə konfiqurasiya idarəetməsi və təhlükəsizliyin idarə olunmasıdır.</a:t>
            </a:r>
            <a:endParaRPr lang="az-Latn-AZ"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71642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3331</TotalTime>
  <Words>5248</Words>
  <Application>Microsoft Office PowerPoint</Application>
  <PresentationFormat>Widescreen</PresentationFormat>
  <Paragraphs>317</Paragraphs>
  <Slides>54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Calibri Light</vt:lpstr>
      <vt:lpstr>Cambria Math</vt:lpstr>
      <vt:lpstr>Symbol</vt:lpstr>
      <vt:lpstr>Times New Roman</vt:lpstr>
      <vt:lpstr>Office Theme</vt:lpstr>
      <vt:lpstr>AZƏRBAYCAN RESPUBLİKASI ELM VƏ TƏHSİL NAZİRLİYİ</vt:lpstr>
      <vt:lpstr>Dissertasiya işinin strukturu</vt:lpstr>
      <vt:lpstr>Mövzunun aktuallığı</vt:lpstr>
      <vt:lpstr>Tədqiqatın məqsəd və vəzifələri</vt:lpstr>
      <vt:lpstr>İşin elmi yeniliyi</vt:lpstr>
      <vt:lpstr>PowerPoint Presentation</vt:lpstr>
      <vt:lpstr>PowerPoint Presentation</vt:lpstr>
      <vt:lpstr>PowerPoint Presentation</vt:lpstr>
      <vt:lpstr>Şəbəkə trafikinin monitorinq və analizi vasitələrinin təsnifatı</vt:lpstr>
      <vt:lpstr>PowerPoint Presentation</vt:lpstr>
      <vt:lpstr>PowerPoint Presentation</vt:lpstr>
      <vt:lpstr>PowerPoint Presentation</vt:lpstr>
      <vt:lpstr>PowerPoint Presentation</vt:lpstr>
      <vt:lpstr>Şəbəkə monitorinqi üsullar</vt:lpstr>
      <vt:lpstr>PowerPoint Presentation</vt:lpstr>
      <vt:lpstr>PowerPoint Presentation</vt:lpstr>
      <vt:lpstr>PowerPoint Presentation</vt:lpstr>
      <vt:lpstr>Şəbəkə təhlükəsizliyinin monitorinqinin əsas funksiyaları</vt:lpstr>
      <vt:lpstr>PowerPoint Presentation</vt:lpstr>
      <vt:lpstr>Kiberhücumların aşkarlanması və qarşısının alınması sistemlərinin analizi </vt:lpstr>
      <vt:lpstr>PowerPoint Presentation</vt:lpstr>
      <vt:lpstr>Təhlükəsizlik hadisələrinin idarə etmə sisteminin(SİEM) işləmə prinsipi</vt:lpstr>
      <vt:lpstr>PowerPoint Presentation</vt:lpstr>
      <vt:lpstr>Şəbəkə trafikinin analizi sistemin arxitekturası və dizaynı</vt:lpstr>
      <vt:lpstr>Sniffinq OSİ modelinin müxtəlif səviyyələrində aparıla bilər</vt:lpstr>
      <vt:lpstr>Şəbəkə trafikinin analizi üçün konseptual modelin işlənməsi.</vt:lpstr>
      <vt:lpstr>PowerPoint Presentation</vt:lpstr>
      <vt:lpstr> Şəbəkə trafikinin analizi sisteminin arxitekturası</vt:lpstr>
      <vt:lpstr>PowerPoint Presentation</vt:lpstr>
      <vt:lpstr>Logların idarəedilməsi sisteminin sxematik quruluşu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Fayl göndərilməsi prosesində vaxtın hesablanması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Dissertasiya işində alınmış nəticələr</vt:lpstr>
      <vt:lpstr>İstifadə Edilmiş Ədəbiyyat Siyahısı</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AZƏRBAYCAN RESPUBLİKASI ELM VƏ TƏHSİL NAZİRLİYİ</dc:title>
  <dc:creator>Səməd Umarov</dc:creator>
  <cp:lastModifiedBy>Səməd Umarov</cp:lastModifiedBy>
  <cp:revision>124</cp:revision>
  <dcterms:created xsi:type="dcterms:W3CDTF">2023-06-05T20:43:35Z</dcterms:created>
  <dcterms:modified xsi:type="dcterms:W3CDTF">2023-06-19T07:41:17Z</dcterms:modified>
</cp:coreProperties>
</file>