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93" r:id="rId2"/>
    <p:sldId id="286" r:id="rId3"/>
    <p:sldId id="294" r:id="rId4"/>
    <p:sldId id="295" r:id="rId5"/>
    <p:sldId id="268" r:id="rId6"/>
    <p:sldId id="296" r:id="rId7"/>
    <p:sldId id="297" r:id="rId8"/>
    <p:sldId id="298" r:id="rId9"/>
    <p:sldId id="299" r:id="rId10"/>
    <p:sldId id="278" r:id="rId11"/>
    <p:sldId id="300" r:id="rId12"/>
    <p:sldId id="279" r:id="rId13"/>
    <p:sldId id="301" r:id="rId14"/>
    <p:sldId id="280" r:id="rId15"/>
    <p:sldId id="281" r:id="rId16"/>
    <p:sldId id="282" r:id="rId17"/>
    <p:sldId id="303" r:id="rId18"/>
    <p:sldId id="272" r:id="rId19"/>
    <p:sldId id="304" r:id="rId20"/>
    <p:sldId id="305" r:id="rId21"/>
    <p:sldId id="306" r:id="rId22"/>
    <p:sldId id="289" r:id="rId23"/>
    <p:sldId id="302" r:id="rId24"/>
    <p:sldId id="287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3CCC"/>
    <a:srgbClr val="3000CC"/>
    <a:srgbClr val="523AFB"/>
    <a:srgbClr val="526CFB"/>
    <a:srgbClr val="676CFB"/>
    <a:srgbClr val="049E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95"/>
    <p:restoredTop sz="94628"/>
  </p:normalViewPr>
  <p:slideViewPr>
    <p:cSldViewPr snapToGrid="0" snapToObjects="1">
      <p:cViewPr varScale="1">
        <p:scale>
          <a:sx n="81" d="100"/>
          <a:sy n="81" d="100"/>
        </p:scale>
        <p:origin x="422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93034-B15D-FB4C-BB4C-53DFEACB02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411428-C8C2-8D46-AA5C-D46016307C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C007C9-5D05-174A-BA13-834AF0A49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2D42-AC38-CF43-A2F6-A3DB27F78353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95F9E7-5DAB-7C45-A38C-77ACE45D8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D482B8-D6EE-D84A-AEFE-47E3BE485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1BE70-6BB0-DC4B-B281-A4BC25F36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12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EC2-EAF1-8F4A-9B15-DED3976CD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E659BF-38FC-9949-B853-4CD2320445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AF6FB3-4159-C04C-B787-01B9C2301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2D42-AC38-CF43-A2F6-A3DB27F78353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4EF2A7-1654-AC4B-A8B2-71B5D861A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81AC61-E6C5-D148-9800-EC2CA50F7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1BE70-6BB0-DC4B-B281-A4BC25F36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930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B512B4-B137-214B-A8FA-665BCED6CC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D96DD4-6632-A241-BA8E-C4C9D5B8D9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633E6-9AE7-1D42-85F6-49DEF7FFB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2D42-AC38-CF43-A2F6-A3DB27F78353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5D9901-F996-954F-8F13-A4D986622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05AF2-D920-D042-8F95-98C05F596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1BE70-6BB0-DC4B-B281-A4BC25F36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163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91B03-E46C-B046-84F2-5DCD07E51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1126DC-1E52-F64C-BFB3-49FFE99D1B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A63992-CB42-EE4B-94ED-9E3C459AE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2D42-AC38-CF43-A2F6-A3DB27F78353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194A1-8B18-2342-8626-7DFA5588A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0C518E-836C-0247-9046-7E5F651F4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1BE70-6BB0-DC4B-B281-A4BC25F36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717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69AB5-8490-0141-A517-D01690674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C1A493-A8A5-814A-BF78-553A719287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EDEBBE-2EF8-FF4D-B604-10C34B7B1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2D42-AC38-CF43-A2F6-A3DB27F78353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D49745-7BBC-604A-BD89-26CCE3027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0BCE5C-1834-0B43-BFBC-768CB37E5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1BE70-6BB0-DC4B-B281-A4BC25F36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938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F944C-418E-DB41-B6B4-F349557A8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B321FC-1944-F240-91E5-5C20AAB023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89A8E3-2D68-C84D-AEA6-855A1958B6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F1A355-146D-9144-A068-64464C671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2D42-AC38-CF43-A2F6-A3DB27F78353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789796-A560-CF4B-91DA-DC78978FA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495F35-D704-F748-94DC-C7EC7DB0C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1BE70-6BB0-DC4B-B281-A4BC25F36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864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90D33-8F20-1D49-83B1-DFED08DDF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715983-9076-714E-BDD2-AC7A74E38E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22A576-E603-8342-AD21-DF3CF0530E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FA866E-84E0-B84E-98B6-DD025EF4C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BB790C-142D-D248-AC4B-D483DE7AA4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69CEA5-9882-F245-A5CE-59C7F5E61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2D42-AC38-CF43-A2F6-A3DB27F78353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3D4554-3287-AE4F-9526-4D3A0D725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0D8477-7049-FC47-90FF-6CAE5943B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1BE70-6BB0-DC4B-B281-A4BC25F36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575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13632-2B8D-2B4D-82A7-5CAC8D5B0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E22A36-B166-A940-B942-0D3F25952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2D42-AC38-CF43-A2F6-A3DB27F78353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E3AB89-2C18-E44D-80DE-2652065AC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6F656A-F270-C74D-BCA2-BFA224FC9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1BE70-6BB0-DC4B-B281-A4BC25F36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232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71A934-9666-6F48-BAD7-DD337981D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2D42-AC38-CF43-A2F6-A3DB27F78353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ACC84E-1BE6-BE40-9A3A-E52FCD9E5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9F19A9-840D-CE44-B0C7-FA97F651D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1BE70-6BB0-DC4B-B281-A4BC25F36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925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E3728-A078-1742-BCC3-6EE01A9FA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4E8B89-1644-5247-B24F-A312709C3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ABE485-7799-D647-849F-2BAE235AA5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4C7D89-8291-C541-BD2E-378D7E8EF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2D42-AC38-CF43-A2F6-A3DB27F78353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B036B0-9C42-E348-B644-B3717186B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DA45B6-5418-8A4A-B91C-BBEEA2A06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1BE70-6BB0-DC4B-B281-A4BC25F36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375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254FE-19D5-6845-B9EB-D22357459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1B6804-75C4-5D47-AA9B-ADD657970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EB7D65-C1D0-1346-BFA1-E1A2CD1D6C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E332E3-2B59-A540-BDD8-88475B255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22D42-AC38-CF43-A2F6-A3DB27F78353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EF726F-826E-774E-8DC7-C7B43CD16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761224-4344-5347-A407-54357150D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1BE70-6BB0-DC4B-B281-A4BC25F36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170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F1513E-6C1F-1044-BB77-1EE0F1354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4A67BE-20EC-0D4C-BC32-26C2C842B1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4C5CE-1518-4349-83BE-1856196DE6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22D42-AC38-CF43-A2F6-A3DB27F78353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EF9398-9FB1-0640-96A6-70E0D6264B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A95762-8A1C-8F40-BE25-22D6AF3162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1BE70-6BB0-DC4B-B281-A4BC25F36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971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10.emf"/><Relationship Id="rId7" Type="http://schemas.openxmlformats.org/officeDocument/2006/relationships/image" Target="../media/image14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Relationship Id="rId9" Type="http://schemas.openxmlformats.org/officeDocument/2006/relationships/image" Target="../media/image1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EF7FA-7602-D543-B583-0665AB2321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4868" y="3137097"/>
            <a:ext cx="11270428" cy="1037926"/>
          </a:xfrm>
        </p:spPr>
        <p:txBody>
          <a:bodyPr>
            <a:noAutofit/>
          </a:bodyPr>
          <a:lstStyle/>
          <a:p>
            <a:r>
              <a:rPr lang="en-US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Kritik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informasiya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infrastrukturunda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informasiya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təhlükəsizliyinin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auditi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sisteminin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işlənməsi</a:t>
            </a:r>
            <a:endParaRPr lang="en-US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8DC4C1-AD26-9841-A5E3-3A651FC34F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06881"/>
            <a:ext cx="9144000" cy="1404859"/>
          </a:xfrm>
        </p:spPr>
        <p:txBody>
          <a:bodyPr/>
          <a:lstStyle/>
          <a:p>
            <a:r>
              <a:rPr lang="en-US" dirty="0" err="1"/>
              <a:t>Əmir</a:t>
            </a:r>
            <a:r>
              <a:rPr lang="en-US" dirty="0"/>
              <a:t> </a:t>
            </a:r>
            <a:r>
              <a:rPr lang="en-US" dirty="0" err="1"/>
              <a:t>İbrahimov</a:t>
            </a:r>
            <a:endParaRPr lang="en-US" dirty="0"/>
          </a:p>
          <a:p>
            <a:r>
              <a:rPr lang="en-US" dirty="0" err="1"/>
              <a:t>Müslim</a:t>
            </a:r>
            <a:r>
              <a:rPr lang="en-US" dirty="0"/>
              <a:t> </a:t>
            </a:r>
            <a:r>
              <a:rPr lang="en-US" dirty="0" err="1"/>
              <a:t>İskəndərov</a:t>
            </a:r>
            <a:endParaRPr lang="en-US" dirty="0"/>
          </a:p>
          <a:p>
            <a:r>
              <a:rPr lang="en-US" dirty="0" err="1"/>
              <a:t>Şəhriyar</a:t>
            </a:r>
            <a:r>
              <a:rPr lang="en-US" dirty="0"/>
              <a:t> </a:t>
            </a:r>
            <a:r>
              <a:rPr lang="en-US" dirty="0" err="1"/>
              <a:t>Məmmədov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ECB8D87D-7E87-9347-8C31-4B858E93D642}"/>
              </a:ext>
            </a:extLst>
          </p:cNvPr>
          <p:cNvSpPr txBox="1">
            <a:spLocks/>
          </p:cNvSpPr>
          <p:nvPr/>
        </p:nvSpPr>
        <p:spPr>
          <a:xfrm>
            <a:off x="1524000" y="6105381"/>
            <a:ext cx="9144000" cy="4272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Elmi</a:t>
            </a:r>
            <a:r>
              <a:rPr lang="en-US" dirty="0"/>
              <a:t> </a:t>
            </a:r>
            <a:r>
              <a:rPr lang="en-US" dirty="0" err="1"/>
              <a:t>rəhbər</a:t>
            </a:r>
            <a:r>
              <a:rPr lang="en-US" dirty="0"/>
              <a:t>: </a:t>
            </a:r>
            <a:r>
              <a:rPr lang="en-US" dirty="0" err="1"/>
              <a:t>T.f.d</a:t>
            </a:r>
            <a:r>
              <a:rPr lang="en-US" dirty="0"/>
              <a:t>. d</a:t>
            </a:r>
            <a:r>
              <a:rPr lang="az-Cyrl-AZ" dirty="0"/>
              <a:t>о</a:t>
            </a:r>
            <a:r>
              <a:rPr lang="en-US" dirty="0"/>
              <a:t>s. M. A. </a:t>
            </a:r>
            <a:r>
              <a:rPr lang="en-US" dirty="0" err="1"/>
              <a:t>Həşimov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AC0CA5-F39F-5247-9C73-EBBC8331A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8200" y="1340426"/>
            <a:ext cx="3532610" cy="163074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F34C0B1-4CA7-A1CB-BD1D-2146C918F34C}"/>
              </a:ext>
            </a:extLst>
          </p:cNvPr>
          <p:cNvSpPr txBox="1"/>
          <p:nvPr/>
        </p:nvSpPr>
        <p:spPr>
          <a:xfrm>
            <a:off x="1087820" y="440492"/>
            <a:ext cx="101845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А</a:t>
            </a:r>
            <a:r>
              <a:rPr lang="en-US" sz="3200" dirty="0"/>
              <a:t>ZƏRB</a:t>
            </a:r>
            <a:r>
              <a:rPr lang="ru-RU" sz="3200" dirty="0"/>
              <a:t>А</a:t>
            </a:r>
            <a:r>
              <a:rPr lang="en-US" sz="3200" dirty="0"/>
              <a:t>YC</a:t>
            </a:r>
            <a:r>
              <a:rPr lang="ru-RU" sz="3200" dirty="0"/>
              <a:t>А</a:t>
            </a:r>
            <a:r>
              <a:rPr lang="en-US" sz="3200" dirty="0"/>
              <a:t>N R</a:t>
            </a:r>
            <a:r>
              <a:rPr lang="ru-RU" sz="3200" dirty="0"/>
              <a:t>Е</a:t>
            </a:r>
            <a:r>
              <a:rPr lang="en-US" sz="3200" dirty="0"/>
              <a:t>S</a:t>
            </a:r>
            <a:r>
              <a:rPr lang="ru-RU" sz="3200" dirty="0"/>
              <a:t>Р</a:t>
            </a:r>
            <a:r>
              <a:rPr lang="en-US" sz="3200" dirty="0"/>
              <a:t>UBLİ</a:t>
            </a:r>
            <a:r>
              <a:rPr lang="ru-RU" sz="3200" dirty="0"/>
              <a:t>КА</a:t>
            </a:r>
            <a:r>
              <a:rPr lang="en-US" sz="3200" dirty="0"/>
              <a:t>SI ELM VƏ TƏHSİL N</a:t>
            </a:r>
            <a:r>
              <a:rPr lang="ru-RU" sz="3200" dirty="0"/>
              <a:t>А</a:t>
            </a:r>
            <a:r>
              <a:rPr lang="en-US" sz="3200" dirty="0"/>
              <a:t>ZİRLİYİ</a:t>
            </a:r>
          </a:p>
        </p:txBody>
      </p:sp>
    </p:spTree>
    <p:extLst>
      <p:ext uri="{BB962C8B-B14F-4D97-AF65-F5344CB8AC3E}">
        <p14:creationId xmlns:p14="http://schemas.microsoft.com/office/powerpoint/2010/main" val="3427304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D4C2004-00A4-9647-87B1-74746B54AE09}"/>
              </a:ext>
            </a:extLst>
          </p:cNvPr>
          <p:cNvSpPr/>
          <p:nvPr/>
        </p:nvSpPr>
        <p:spPr>
          <a:xfrm>
            <a:off x="0" y="0"/>
            <a:ext cx="12192000" cy="1054249"/>
          </a:xfrm>
          <a:prstGeom prst="rect">
            <a:avLst/>
          </a:prstGeom>
          <a:solidFill>
            <a:srgbClr val="2B3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FE50D37-7830-C74D-B9E4-89F835235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591" y="182562"/>
            <a:ext cx="12350675" cy="689124"/>
          </a:xfrm>
          <a:noFill/>
        </p:spPr>
        <p:txBody>
          <a:bodyPr>
            <a:noAutofit/>
          </a:bodyPr>
          <a:lstStyle/>
          <a:p>
            <a:r>
              <a:rPr lang="az-Latn-AZ" sz="2400" dirty="0">
                <a:solidFill>
                  <a:schemeClr val="bg1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rPr>
              <a:t>1.3. </a:t>
            </a:r>
            <a:r>
              <a:rPr lang="en-US" sz="2400" dirty="0" err="1">
                <a:solidFill>
                  <a:schemeClr val="bg1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rPr>
              <a:t>Kritik</a:t>
            </a:r>
            <a:r>
              <a:rPr lang="en-US" sz="2400" dirty="0">
                <a:solidFill>
                  <a:schemeClr val="bg1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rPr>
              <a:t>informasiya</a:t>
            </a:r>
            <a:r>
              <a:rPr lang="en-US" sz="2400" dirty="0">
                <a:solidFill>
                  <a:schemeClr val="bg1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rPr>
              <a:t>infrastrukturunda</a:t>
            </a:r>
            <a:r>
              <a:rPr lang="en-US" sz="2400" dirty="0">
                <a:solidFill>
                  <a:schemeClr val="bg1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rPr>
              <a:t>auditinin</a:t>
            </a:r>
            <a:r>
              <a:rPr lang="en-US" sz="2400" dirty="0">
                <a:solidFill>
                  <a:schemeClr val="bg1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rPr>
              <a:t>təşkili</a:t>
            </a:r>
            <a:r>
              <a:rPr lang="en-US" sz="2400" dirty="0">
                <a:solidFill>
                  <a:schemeClr val="bg1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rPr>
              <a:t>metodları</a:t>
            </a:r>
            <a:endParaRPr lang="en-US" sz="2400" dirty="0">
              <a:solidFill>
                <a:schemeClr val="bg1"/>
              </a:solidFill>
              <a:latin typeface="Palatino Linotype" panose="0204050205050503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6F18AA8-A9AE-FC48-A344-DA94FF7F5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289" y="1717456"/>
            <a:ext cx="10515600" cy="4166977"/>
          </a:xfrm>
        </p:spPr>
        <p:txBody>
          <a:bodyPr>
            <a:noAutofit/>
          </a:bodyPr>
          <a:lstStyle/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Kritik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aktivlərin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müəyyən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edilməsi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Boşluqların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qiymətləndirilməsi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Risklərin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idarə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edilməsinin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qiymətləndirilməsi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Qaydalara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uyğunluq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Kibertəhlükəsizlik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Auditi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Fiziki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Təhlükəsizlik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Auditi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Sınaq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Simulyasiya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İnsidentlərə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Cavab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Hazırlığı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Davamlı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Monitorinq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Sənədləşdirmə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Hesabat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928" y="1956904"/>
            <a:ext cx="5577840" cy="368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0731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3DACA39-8C78-4A25-B911-7D43439104A6}"/>
              </a:ext>
            </a:extLst>
          </p:cNvPr>
          <p:cNvSpPr txBox="1"/>
          <p:nvPr/>
        </p:nvSpPr>
        <p:spPr>
          <a:xfrm>
            <a:off x="1656471" y="1256271"/>
            <a:ext cx="9991578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II FƏSİL. BANK İNFRASTRUKTURUNDA İNFORMASİYA TƏHLÜKƏSİZLİYİ AUDİTİNİN TƏŞKİLİ METODU VƏ TƏDBİRLƏRİ</a:t>
            </a:r>
            <a:endParaRPr lang="az-Latn-AZ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algn="just"/>
            <a:endParaRPr lang="az-Latn-AZ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2.1.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Girişə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nəzarət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mexanizmləri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şəxsiyyət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girişinin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idarə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edilməsi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endParaRPr lang="az-Latn-AZ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algn="just"/>
            <a:endParaRPr lang="az-Latn-AZ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2.2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Veb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tətbiqlərin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təhlükəsizliyi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auditi</a:t>
            </a:r>
            <a:endParaRPr lang="az-Latn-AZ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algn="just"/>
            <a:endParaRPr lang="az-Latn-AZ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2.3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Şəbəkə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seqmentasiyası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boşluqların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idarə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edilməsi</a:t>
            </a:r>
            <a:endParaRPr lang="ru-RU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6CE6727-1A31-4F7D-A720-4DD7432A0BAC}"/>
              </a:ext>
            </a:extLst>
          </p:cNvPr>
          <p:cNvSpPr/>
          <p:nvPr/>
        </p:nvSpPr>
        <p:spPr>
          <a:xfrm>
            <a:off x="0" y="0"/>
            <a:ext cx="12192000" cy="787791"/>
          </a:xfrm>
          <a:prstGeom prst="rect">
            <a:avLst/>
          </a:prstGeom>
          <a:solidFill>
            <a:srgbClr val="2B3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az-Latn-AZ" sz="18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    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II FƏSİL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621714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D4C2004-00A4-9647-87B1-74746B54AE09}"/>
              </a:ext>
            </a:extLst>
          </p:cNvPr>
          <p:cNvSpPr/>
          <p:nvPr/>
        </p:nvSpPr>
        <p:spPr>
          <a:xfrm>
            <a:off x="0" y="0"/>
            <a:ext cx="12192000" cy="1054249"/>
          </a:xfrm>
          <a:prstGeom prst="rect">
            <a:avLst/>
          </a:prstGeom>
          <a:solidFill>
            <a:srgbClr val="2B3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FE50D37-7830-C74D-B9E4-89F835235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591" y="182562"/>
            <a:ext cx="10991901" cy="689124"/>
          </a:xfrm>
          <a:noFill/>
        </p:spPr>
        <p:txBody>
          <a:bodyPr>
            <a:noAutofit/>
          </a:bodyPr>
          <a:lstStyle/>
          <a:p>
            <a:pPr algn="just"/>
            <a:r>
              <a:rPr lang="en-US" sz="2800" dirty="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2.1. </a:t>
            </a:r>
            <a:r>
              <a:rPr lang="en-US" sz="2800" dirty="0" err="1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Girişə</a:t>
            </a:r>
            <a:r>
              <a:rPr lang="en-US" sz="2800" dirty="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nəzarət</a:t>
            </a:r>
            <a:r>
              <a:rPr lang="en-US" sz="2800" dirty="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mexanizmləri</a:t>
            </a:r>
            <a:r>
              <a:rPr lang="en-US" sz="2800" dirty="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en-US" sz="2800" dirty="0" err="1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şəxsiyyət</a:t>
            </a:r>
            <a:r>
              <a:rPr lang="en-US" sz="2800" dirty="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girişinin</a:t>
            </a:r>
            <a:r>
              <a:rPr lang="en-US" sz="2800" dirty="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idarə</a:t>
            </a:r>
            <a:r>
              <a:rPr lang="en-US" sz="2800" dirty="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edilməsi</a:t>
            </a:r>
            <a:r>
              <a:rPr lang="en-US" sz="2800" dirty="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endParaRPr lang="az-Latn-AZ" sz="2800" dirty="0">
              <a:solidFill>
                <a:schemeClr val="bg1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5C4765-67C4-A24E-B1B1-7D3AB6C704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2651" y="2705864"/>
            <a:ext cx="3969573" cy="396957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8647F8C-3AC0-DA49-B1F4-46B28EEB82F3}"/>
              </a:ext>
            </a:extLst>
          </p:cNvPr>
          <p:cNvSpPr/>
          <p:nvPr/>
        </p:nvSpPr>
        <p:spPr>
          <a:xfrm>
            <a:off x="189775" y="1236811"/>
            <a:ext cx="1145827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Kritik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informasiya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infrastrukturunda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giriş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nəzarəti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resursların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sistemlərin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ya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fiziki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sahələrin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daxil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olmasını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ya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istifadəsini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tənzimləmək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idarə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etmək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prosesinə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aiddir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. Bu,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müəyyən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resurslara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ya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ərazilərə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kimin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hansı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şərtlər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ya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məhdudiyyətlər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altında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daxil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olmaq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səlahiyyətinin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olduğunu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müəyyən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etməyi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əhatə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edir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. </a:t>
            </a:r>
            <a:endParaRPr lang="az-Latn-AZ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algn="just"/>
            <a:endParaRPr lang="az-Latn-AZ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Girişə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nəzarətin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əsas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məqsədi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bank və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digər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kritik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informasiya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infrastrukturlarında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həssas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məlumatları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qorumaq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məxfiliyi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qorumaq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icazəsiz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girişin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qarşısını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almaq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sistemin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ümumi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təhlükəsizliyini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təmin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etməkdir</a:t>
            </a:r>
            <a:endParaRPr lang="en-US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47CAA1-72F9-48F5-AF5B-1BA96048A99A}"/>
              </a:ext>
            </a:extLst>
          </p:cNvPr>
          <p:cNvSpPr txBox="1"/>
          <p:nvPr/>
        </p:nvSpPr>
        <p:spPr>
          <a:xfrm>
            <a:off x="1058524" y="3816591"/>
            <a:ext cx="6734978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İstifadəçinin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Autentifikasiyası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Avtorizasiya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icazələr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Audit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Logging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Rol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əsaslı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giriş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nəzarəti</a:t>
            </a:r>
            <a:endParaRPr lang="ru-RU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İxtiyari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giriş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nəzarəti</a:t>
            </a:r>
            <a:endParaRPr lang="ru-RU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Məcburi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giriş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nəzarəti</a:t>
            </a:r>
            <a:endParaRPr lang="ru-RU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Biometrik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girişə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nəzarət</a:t>
            </a:r>
            <a:endParaRPr lang="ru-RU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7333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59B42303-B1CB-43FE-BE55-BA989A269FE0}"/>
              </a:ext>
            </a:extLst>
          </p:cNvPr>
          <p:cNvSpPr/>
          <p:nvPr/>
        </p:nvSpPr>
        <p:spPr>
          <a:xfrm>
            <a:off x="0" y="0"/>
            <a:ext cx="12192000" cy="1054249"/>
          </a:xfrm>
          <a:prstGeom prst="rect">
            <a:avLst/>
          </a:prstGeom>
          <a:solidFill>
            <a:srgbClr val="2B3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D738E8B-5432-42C9-981E-45FA3AB624B8}"/>
              </a:ext>
            </a:extLst>
          </p:cNvPr>
          <p:cNvSpPr txBox="1">
            <a:spLocks/>
          </p:cNvSpPr>
          <p:nvPr/>
        </p:nvSpPr>
        <p:spPr>
          <a:xfrm>
            <a:off x="332591" y="182562"/>
            <a:ext cx="10991901" cy="68912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280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2.1. Girişə nəzarət mexanizmləri və şəxsiyyət girişinin idarə edilməsi </a:t>
            </a:r>
            <a:endParaRPr lang="az-Latn-AZ" sz="2800" dirty="0">
              <a:solidFill>
                <a:schemeClr val="bg1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4D92E7-D291-472D-BAED-1471F3BD5B67}"/>
              </a:ext>
            </a:extLst>
          </p:cNvPr>
          <p:cNvSpPr txBox="1"/>
          <p:nvPr/>
        </p:nvSpPr>
        <p:spPr>
          <a:xfrm>
            <a:off x="332590" y="1479175"/>
            <a:ext cx="8558191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US" sz="2000" b="1" dirty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SWIFT </a:t>
            </a:r>
            <a:r>
              <a:rPr lang="en-US" sz="2000" b="1" dirty="0" err="1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ödəniş</a:t>
            </a:r>
            <a:r>
              <a:rPr lang="en-US" sz="2000" b="1" dirty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sistemində</a:t>
            </a:r>
            <a:r>
              <a:rPr lang="en-US" sz="2000" b="1" dirty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girişə</a:t>
            </a:r>
            <a:r>
              <a:rPr lang="en-US" sz="2000" b="1" dirty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nəzarət</a:t>
            </a:r>
            <a:r>
              <a:rPr lang="en-US" sz="2000" b="1" dirty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auditi</a:t>
            </a:r>
            <a:endParaRPr lang="ru-RU" sz="2000" b="1" dirty="0">
              <a:solidFill>
                <a:srgbClr val="FF0000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marL="457200"/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"/>
            </a:pP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Tranzaksiyaların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monitorinqi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>
              <a:buFont typeface="Wingdings" panose="05000000000000000000" pitchFamily="2" charset="2"/>
              <a:buChar char=""/>
            </a:pP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Giriş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Qeydləri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İstifadəçi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Fəaliyyəti</a:t>
            </a:r>
            <a:endParaRPr lang="ru-RU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"/>
            </a:pP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Uyğunluq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Tənzimləmə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Auditləri</a:t>
            </a:r>
            <a:endParaRPr lang="ru-RU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"/>
            </a:pP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Konfiqurasiya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Təhlükəsizlik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Auditləri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5669ED-6FCA-4B94-9243-A11836231BE5}"/>
              </a:ext>
            </a:extLst>
          </p:cNvPr>
          <p:cNvSpPr txBox="1"/>
          <p:nvPr/>
        </p:nvSpPr>
        <p:spPr>
          <a:xfrm>
            <a:off x="4262510" y="3873295"/>
            <a:ext cx="828587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err="1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İstifadəçi</a:t>
            </a:r>
            <a:r>
              <a:rPr lang="ru-RU" sz="2000" b="1" dirty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fəaliyyətlərinin</a:t>
            </a:r>
            <a:r>
              <a:rPr lang="ru-RU" sz="2000" b="1" dirty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auditi</a:t>
            </a:r>
            <a:r>
              <a:rPr lang="ru-RU" sz="2000" b="1" dirty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:</a:t>
            </a:r>
            <a:endParaRPr lang="az-Latn-AZ" sz="2000" b="1" dirty="0">
              <a:solidFill>
                <a:srgbClr val="FF0000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"/>
            </a:pP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İstifadəçi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Fəaliyyətinin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Monitorinqi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"/>
            </a:pP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Uyğunluq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Auditləri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"/>
            </a:pP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Fişinq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testləri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"/>
            </a:pP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Parol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hücumunun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simulyasiyası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"/>
            </a:pP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Hadisələrə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Cavab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Auditi</a:t>
            </a:r>
            <a:r>
              <a:rPr 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2057356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D4C2004-00A4-9647-87B1-74746B54AE09}"/>
              </a:ext>
            </a:extLst>
          </p:cNvPr>
          <p:cNvSpPr/>
          <p:nvPr/>
        </p:nvSpPr>
        <p:spPr>
          <a:xfrm>
            <a:off x="0" y="0"/>
            <a:ext cx="12192000" cy="1054249"/>
          </a:xfrm>
          <a:prstGeom prst="rect">
            <a:avLst/>
          </a:prstGeom>
          <a:solidFill>
            <a:srgbClr val="2B3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FE50D37-7830-C74D-B9E4-89F835235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591" y="182562"/>
            <a:ext cx="10515601" cy="689124"/>
          </a:xfrm>
          <a:noFill/>
        </p:spPr>
        <p:txBody>
          <a:bodyPr>
            <a:normAutofit fontScale="90000"/>
          </a:bodyPr>
          <a:lstStyle/>
          <a:p>
            <a:pPr algn="just"/>
            <a:r>
              <a:rPr lang="en-US" sz="4400" dirty="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2.2 </a:t>
            </a:r>
            <a:r>
              <a:rPr lang="en-US" sz="4400" dirty="0" err="1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Veb</a:t>
            </a:r>
            <a:r>
              <a:rPr lang="en-US" sz="4400" dirty="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tətbiqlərin</a:t>
            </a:r>
            <a:r>
              <a:rPr lang="en-US" sz="4400" dirty="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təhlükəsizliyi</a:t>
            </a:r>
            <a:r>
              <a:rPr lang="en-US" sz="4400" dirty="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en-US" sz="4400" dirty="0" err="1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auditi</a:t>
            </a:r>
            <a:endParaRPr lang="az-Latn-AZ" sz="4400" dirty="0">
              <a:solidFill>
                <a:schemeClr val="bg1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6F18AA8-A9AE-FC48-A344-DA94FF7F5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592" y="2186656"/>
            <a:ext cx="10515600" cy="4898497"/>
          </a:xfrm>
        </p:spPr>
        <p:txBody>
          <a:bodyPr>
            <a:noAutofit/>
          </a:bodyPr>
          <a:lstStyle/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Sahə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məqsədlərin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müəyyən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edilməsi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Məlumat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toplanması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Zəifliyin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qiymətləndirilməsini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həyata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keçirilməsi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Penetrasiya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testinin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olunması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Doğrulama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avtorizasiyanı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qiymətləndirilməsi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Məlumatların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mühafizəsi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tədbirlərini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qiymətləndirilməsi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Üçüncü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tərəf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risklərini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qiymətləndirilməsi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Logging və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monitorinqi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nəzərdən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keçirilməsi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İnsidentlərə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cavab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hazırlığını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qiymətləndirilməsi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Tapıntıları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tövsiyələri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sənədləşdirilməsi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Təqib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təmir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proseduru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80A2F17-CACC-9443-AE00-BF9C57512F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6184" y="2098733"/>
            <a:ext cx="3810000" cy="3810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8485A3C-D0AA-4EE2-9CE2-A336142588E0}"/>
              </a:ext>
            </a:extLst>
          </p:cNvPr>
          <p:cNvSpPr txBox="1"/>
          <p:nvPr/>
        </p:nvSpPr>
        <p:spPr>
          <a:xfrm>
            <a:off x="471611" y="1331601"/>
            <a:ext cx="1120457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Veb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tətbiqi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təhlükəsizliyi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veb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proqramları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təhlükəsizlik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zəifliklərindən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hücumlardan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qorumağa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yönəlmişdir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2295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D4C2004-00A4-9647-87B1-74746B54AE09}"/>
              </a:ext>
            </a:extLst>
          </p:cNvPr>
          <p:cNvSpPr/>
          <p:nvPr/>
        </p:nvSpPr>
        <p:spPr>
          <a:xfrm>
            <a:off x="0" y="0"/>
            <a:ext cx="12192000" cy="1054249"/>
          </a:xfrm>
          <a:prstGeom prst="rect">
            <a:avLst/>
          </a:prstGeom>
          <a:solidFill>
            <a:srgbClr val="2B3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2.3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Şəbəkə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seqmentasiyası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boşluqların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idarə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edilməsi</a:t>
            </a:r>
            <a:endParaRPr lang="ru-RU" sz="24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FE50D37-7830-C74D-B9E4-89F835235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043" y="1248286"/>
            <a:ext cx="10515601" cy="689124"/>
          </a:xfrm>
          <a:noFill/>
        </p:spPr>
        <p:txBody>
          <a:bodyPr>
            <a:normAutofit fontScale="90000"/>
          </a:bodyPr>
          <a:lstStyle/>
          <a:p>
            <a:r>
              <a:rPr lang="en-US" b="1" dirty="0" err="1">
                <a:solidFill>
                  <a:srgbClr val="FF0000"/>
                </a:solidFill>
              </a:rPr>
              <a:t>Şəbəkə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seqmentasiyasının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təhlükəsizlik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auditi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6F18AA8-A9AE-FC48-A344-DA94FF7F5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4562" y="2330643"/>
            <a:ext cx="10515600" cy="2574844"/>
          </a:xfrm>
        </p:spPr>
        <p:txBody>
          <a:bodyPr>
            <a:noAutofit/>
          </a:bodyPr>
          <a:lstStyle/>
          <a:p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Firewall-lar</a:t>
            </a:r>
          </a:p>
          <a:p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Virtual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Şəxsi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Şəbəkələr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(VPN)</a:t>
            </a:r>
          </a:p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Hücumun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Aşkarlanması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Qarşısının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Alınması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Sistemləri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(IDPS)</a:t>
            </a:r>
          </a:p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Şəbəkə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Girişinə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Nəzarət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(NAC)</a:t>
            </a:r>
          </a:p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Proqram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təminatı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ilə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müəyyən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edilmiş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şəbəkə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(SDN)</a:t>
            </a:r>
          </a:p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Konteynerləşdirmə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Mikroseqmentasiya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184" y="2529840"/>
            <a:ext cx="5766816" cy="432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1854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D4C2004-00A4-9647-87B1-74746B54AE09}"/>
              </a:ext>
            </a:extLst>
          </p:cNvPr>
          <p:cNvSpPr/>
          <p:nvPr/>
        </p:nvSpPr>
        <p:spPr>
          <a:xfrm>
            <a:off x="0" y="0"/>
            <a:ext cx="12192000" cy="1054249"/>
          </a:xfrm>
          <a:prstGeom prst="rect">
            <a:avLst/>
          </a:prstGeom>
          <a:solidFill>
            <a:srgbClr val="2B3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2.3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Şəbəkə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seqmentasiyası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boşluqların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idarə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edilməsi</a:t>
            </a:r>
            <a:endParaRPr lang="ru-RU" sz="24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FE50D37-7830-C74D-B9E4-89F835235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7064" y="1320269"/>
            <a:ext cx="10515601" cy="689124"/>
          </a:xfrm>
          <a:noFill/>
        </p:spPr>
        <p:txBody>
          <a:bodyPr>
            <a:normAutofit fontScale="90000"/>
          </a:bodyPr>
          <a:lstStyle/>
          <a:p>
            <a:r>
              <a:rPr lang="en-US" b="1" dirty="0" err="1">
                <a:solidFill>
                  <a:srgbClr val="FF0000"/>
                </a:solidFill>
              </a:rPr>
              <a:t>Boşluqların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idarə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edilməsinin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auditi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6F18AA8-A9AE-FC48-A344-DA94FF7F5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4562" y="2964537"/>
            <a:ext cx="7273066" cy="1811051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Boşluğun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identifikasiyası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Boşluğun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təsnifatı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Boşluğun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qiymətləndirilməsi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Boşluğun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aradan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qaldırılması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9713" y="2175591"/>
            <a:ext cx="3388941" cy="3388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0323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35DB3E9-D15A-4E74-BB4A-560D6E5292C7}"/>
              </a:ext>
            </a:extLst>
          </p:cNvPr>
          <p:cNvSpPr/>
          <p:nvPr/>
        </p:nvSpPr>
        <p:spPr>
          <a:xfrm>
            <a:off x="1197204" y="1674426"/>
            <a:ext cx="929482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000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III FƏSİL. Nüfuzetmə testi ilə boşluqların aşkarlanması və kritik məlumatların əldə edilməsi </a:t>
            </a:r>
            <a:endParaRPr lang="en-US" sz="2000" b="1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tr-TR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3.1 SMB boşluğundan istifadə edərək serverdə seans əldə edilməsi 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tr-TR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3.2 Marşrutlama metodu ilə hədəf maşından kritik məlumatların toplanması 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tr-TR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3.3 Nüfuzetmə testləri auditinin nəticəsi olaraq tədbirlər </a:t>
            </a:r>
            <a:endParaRPr lang="ru-RU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0F6429C-6748-41D3-8E85-80E4D33874ED}"/>
              </a:ext>
            </a:extLst>
          </p:cNvPr>
          <p:cNvSpPr/>
          <p:nvPr/>
        </p:nvSpPr>
        <p:spPr>
          <a:xfrm>
            <a:off x="0" y="0"/>
            <a:ext cx="12192000" cy="1054249"/>
          </a:xfrm>
          <a:prstGeom prst="rect">
            <a:avLst/>
          </a:prstGeom>
          <a:solidFill>
            <a:srgbClr val="2B3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tr-TR" sz="2400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III FƏSİL.</a:t>
            </a:r>
            <a:endParaRPr lang="ru-RU" sz="24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4615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9559EB3-5A41-4912-A1A8-A05AC64DC465}"/>
              </a:ext>
            </a:extLst>
          </p:cNvPr>
          <p:cNvSpPr/>
          <p:nvPr/>
        </p:nvSpPr>
        <p:spPr>
          <a:xfrm>
            <a:off x="0" y="1"/>
            <a:ext cx="12192000" cy="707010"/>
          </a:xfrm>
          <a:prstGeom prst="rect">
            <a:avLst/>
          </a:prstGeom>
          <a:solidFill>
            <a:srgbClr val="2B3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tr-TR" sz="2400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III FƏSİL.</a:t>
            </a:r>
            <a:endParaRPr lang="ru-RU" sz="24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9E62FCD-BD7A-4EEC-ACCB-862F5E69CC98}"/>
              </a:ext>
            </a:extLst>
          </p:cNvPr>
          <p:cNvSpPr/>
          <p:nvPr/>
        </p:nvSpPr>
        <p:spPr>
          <a:xfrm>
            <a:off x="260810" y="5379551"/>
            <a:ext cx="114378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tr-TR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Laboratoriya mühitində nüfuzetmə testi və məlumatların əldə edilməsi prosesi göstərilmişdir. Mühitdə öncədən məlum olan demo.ine.local və demo1.ine.local adlı iki maşın qeyd olunmuşdur. Maşınlarda SMB (Server Mesaj Bloku; Service Message Block) protokolunda olan boşluqdan istifadə edərək kritik məlumatlar əldə ediləcək. </a:t>
            </a:r>
            <a:endParaRPr lang="ru-RU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8863025-571A-4C3E-B59F-9BED8F8BCB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6569" y="964094"/>
            <a:ext cx="8493551" cy="42889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4F716A2-761F-4264-BB3E-D71B2174AB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3830" y="810367"/>
            <a:ext cx="8864339" cy="4505936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58918481-055E-49A1-9B3E-0BBB87CDDD9B}"/>
              </a:ext>
            </a:extLst>
          </p:cNvPr>
          <p:cNvSpPr/>
          <p:nvPr/>
        </p:nvSpPr>
        <p:spPr>
          <a:xfrm>
            <a:off x="1663830" y="168840"/>
            <a:ext cx="9139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b="1" dirty="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Nüfuzetmə testi ilə boşluqların aşkarlanması və kritik məlumatların əldə edilməsi </a:t>
            </a:r>
            <a:endParaRPr lang="en-US" b="1" dirty="0">
              <a:solidFill>
                <a:schemeClr val="bg1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593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6901CA6-CD8A-40EC-A1B4-78C402758FD8}"/>
              </a:ext>
            </a:extLst>
          </p:cNvPr>
          <p:cNvSpPr/>
          <p:nvPr/>
        </p:nvSpPr>
        <p:spPr>
          <a:xfrm>
            <a:off x="0" y="0"/>
            <a:ext cx="12192000" cy="1054249"/>
          </a:xfrm>
          <a:prstGeom prst="rect">
            <a:avLst/>
          </a:prstGeom>
          <a:solidFill>
            <a:srgbClr val="2B3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4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CBF306A-409D-4D3E-8349-DBA63A4A1936}"/>
              </a:ext>
            </a:extLst>
          </p:cNvPr>
          <p:cNvSpPr/>
          <p:nvPr/>
        </p:nvSpPr>
        <p:spPr>
          <a:xfrm>
            <a:off x="285945" y="296291"/>
            <a:ext cx="94519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dirty="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3.1 SMB boşluğundan istifadə edərək serverdə seans əldə edilməsi </a:t>
            </a:r>
            <a:endParaRPr lang="en-US" sz="2400" dirty="0">
              <a:solidFill>
                <a:schemeClr val="bg1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A15AFE-EFF8-4DF4-B7C3-A43E625811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931" y="2247564"/>
            <a:ext cx="8919298" cy="423807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778F2E1-00B4-4528-872F-2BBC525EBD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705" y="1805866"/>
            <a:ext cx="10213144" cy="46797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31AC897-A951-4125-90C8-073D16FD6E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705" y="1805865"/>
            <a:ext cx="10213144" cy="46797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2BE3C92-72EF-424E-A279-1834851CF8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705" y="1873766"/>
            <a:ext cx="10213144" cy="45751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CC5FE04-172F-4AE6-8140-D205F6ABA2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9077" y="1805866"/>
            <a:ext cx="10213144" cy="46430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0C3AB50-9006-4BBE-AFA4-43DE235C22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9077" y="1769122"/>
            <a:ext cx="10194772" cy="47165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ADFF457-BEC5-4742-89B7-8A43E9FD18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0705" y="1837023"/>
            <a:ext cx="10213144" cy="461187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F4A0D15-80D4-4D34-96E9-A9443269F39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9077" y="1805865"/>
            <a:ext cx="10194771" cy="475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660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EC8DD-7D24-BA43-A7C1-3E2E01386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144" y="110885"/>
            <a:ext cx="10610627" cy="775380"/>
          </a:xfrm>
          <a:solidFill>
            <a:srgbClr val="2B3CCC"/>
          </a:solidFill>
        </p:spPr>
        <p:txBody>
          <a:bodyPr>
            <a:normAutofit/>
          </a:bodyPr>
          <a:lstStyle/>
          <a:p>
            <a:pPr algn="ctr"/>
            <a:r>
              <a:rPr lang="en-US" b="1" dirty="0" err="1">
                <a:solidFill>
                  <a:schemeClr val="bg1"/>
                </a:solidFill>
                <a:latin typeface="+mn-lt"/>
              </a:rPr>
              <a:t>Mövzunun</a:t>
            </a:r>
            <a:r>
              <a:rPr lang="en-US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+mn-lt"/>
              </a:rPr>
              <a:t>aktuallığı</a:t>
            </a:r>
            <a:endParaRPr lang="en-US" b="1" dirty="0">
              <a:solidFill>
                <a:schemeClr val="bg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841AAA-5A2A-4259-AE9E-E87755959EBE}"/>
              </a:ext>
            </a:extLst>
          </p:cNvPr>
          <p:cNvSpPr txBox="1">
            <a:spLocks/>
          </p:cNvSpPr>
          <p:nvPr/>
        </p:nvSpPr>
        <p:spPr>
          <a:xfrm>
            <a:off x="838200" y="1605307"/>
            <a:ext cx="10515600" cy="473922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az-Latn-AZ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21 əsrdə dördüncü sənaye inqilabının çoxlu sayda yaratdığı innovativ həlləri ardıcıl olaraq insan fəaliyyətinin hər bir səhəsinə nüfuz edir.</a:t>
            </a:r>
          </a:p>
          <a:p>
            <a:pPr marL="0" indent="0" algn="just">
              <a:lnSpc>
                <a:spcPct val="110000"/>
              </a:lnSpc>
              <a:buNone/>
            </a:pPr>
            <a:endParaRPr lang="az-Latn-AZ" sz="24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Kompüter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texnologiyaları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, internet,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Əşyaların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interneti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müasir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cəmiyyətin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funksional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əsasını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təşkil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edən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kritik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informasiya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infrastrukturuna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çevrilən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çoxsaylı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informasiya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xidmətlərinin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yaradılmasına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təkan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verdi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.</a:t>
            </a:r>
            <a:endParaRPr lang="az-Latn-AZ" sz="24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endParaRPr lang="az-Latn-AZ" sz="24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Fiziki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sistemlərin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kiber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məkanla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müşahidə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olunan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inteqrasiyası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onların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müxtəlif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təyinatlı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kiber-fiziki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sistemlərə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çevrilməsinə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səbəb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oldusa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da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digər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tərəfdən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kiber-fiziki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sistemlərin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yaratdığı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ifrastrukturunun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kiber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təhdidlərdən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ya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kiber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hucumlardan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qorunması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üçün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effektiv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həllərin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yaradılması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zərurətini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ortaya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çıxartdı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.</a:t>
            </a:r>
            <a:endParaRPr lang="az-Latn-AZ" sz="24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endParaRPr lang="az-Latn-AZ" sz="24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Meydana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çıxan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risklər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qarşısında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kritik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infrastrukturlar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üçün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fasiləsiz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dayanıqlı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fəaliyyətinin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təmin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olunması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xüsusilə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vacibdir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. </a:t>
            </a:r>
            <a:endParaRPr lang="az-Latn-AZ" sz="24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endParaRPr lang="az-Latn-AZ" sz="2400" dirty="0"/>
          </a:p>
          <a:p>
            <a:endParaRPr lang="az-Latn-AZ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85927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DFA4F60-086D-4129-953A-5B4C3FC56B1C}"/>
              </a:ext>
            </a:extLst>
          </p:cNvPr>
          <p:cNvSpPr/>
          <p:nvPr/>
        </p:nvSpPr>
        <p:spPr>
          <a:xfrm>
            <a:off x="0" y="0"/>
            <a:ext cx="12192000" cy="1054249"/>
          </a:xfrm>
          <a:prstGeom prst="rect">
            <a:avLst/>
          </a:prstGeom>
          <a:solidFill>
            <a:srgbClr val="2B3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4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D5315E9-6B71-462C-B49E-6854C6A50F91}"/>
              </a:ext>
            </a:extLst>
          </p:cNvPr>
          <p:cNvSpPr/>
          <p:nvPr/>
        </p:nvSpPr>
        <p:spPr>
          <a:xfrm>
            <a:off x="417921" y="296291"/>
            <a:ext cx="106491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dirty="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3.2 Marşrutlama metodu ilə hədəf maşından kritik məlumatların toplanması </a:t>
            </a:r>
            <a:endParaRPr lang="en-US" sz="2400" dirty="0">
              <a:solidFill>
                <a:schemeClr val="bg1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E03161-586E-4C7F-84A1-DC3298302F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393" y="2083324"/>
            <a:ext cx="10281924" cy="381785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A0E4E7-A8D8-4093-949F-AABB918ADB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393" y="2083324"/>
            <a:ext cx="10281923" cy="38178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380EFE9-84E8-47B7-BFDE-6A03821CFE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541" y="2083324"/>
            <a:ext cx="10384941" cy="38178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8543464-4B89-4C29-A134-AA60C55EE7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541" y="1828800"/>
            <a:ext cx="11223927" cy="41836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E3E35E3-A08A-415E-8167-726D07CB78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881" y="1787031"/>
            <a:ext cx="11223927" cy="42254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EF3BB29-C695-4A48-81A3-F567FFF764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1881" y="1583703"/>
            <a:ext cx="11223927" cy="4685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266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8089932-1E76-4EE7-B0C6-858490D9171A}"/>
              </a:ext>
            </a:extLst>
          </p:cNvPr>
          <p:cNvSpPr/>
          <p:nvPr/>
        </p:nvSpPr>
        <p:spPr>
          <a:xfrm>
            <a:off x="0" y="0"/>
            <a:ext cx="12192000" cy="1054249"/>
          </a:xfrm>
          <a:prstGeom prst="rect">
            <a:avLst/>
          </a:prstGeom>
          <a:solidFill>
            <a:srgbClr val="2B3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4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14A0C2-124F-455B-9A96-A06C1DE707A7}"/>
              </a:ext>
            </a:extLst>
          </p:cNvPr>
          <p:cNvSpPr/>
          <p:nvPr/>
        </p:nvSpPr>
        <p:spPr>
          <a:xfrm>
            <a:off x="388915" y="354978"/>
            <a:ext cx="79239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400" dirty="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3.3 Nüfuzetmə testləri auditinin nəticəsi olaraq tədbirlər </a:t>
            </a:r>
            <a:endParaRPr lang="ru-RU" sz="2400" dirty="0">
              <a:solidFill>
                <a:schemeClr val="bg1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A7455C2-031E-4B44-9643-084D15C05197}"/>
              </a:ext>
            </a:extLst>
          </p:cNvPr>
          <p:cNvSpPr txBox="1">
            <a:spLocks/>
          </p:cNvSpPr>
          <p:nvPr/>
        </p:nvSpPr>
        <p:spPr>
          <a:xfrm>
            <a:off x="465144" y="2013977"/>
            <a:ext cx="10515600" cy="416697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Ayrı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şəbəkə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seqmenti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ilə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şəbəkənin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qalan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hissəsi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arasında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SMBv1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trafikini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az-Latn-AZ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bloklamaq lazımdır.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Bu firewall,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girişə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nəzarət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siyahıları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(ACL)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və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ya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digər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şəbəkə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təhlükəsizlik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cihazlarından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istifadə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etməklə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edilə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bilər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az-Latn-AZ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İ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stifadəsi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lazım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servislər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və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portlar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az-Latn-AZ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yalnız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uyğun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maşınlarda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açıq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olmalıdır</a:t>
            </a:r>
            <a:r>
              <a:rPr lang="az-Latn-AZ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. Paylaşılmış resurslar daşımayan server və komputerlər üçün SMB portu versiyasından asılı olmayaraq söndürülməlidir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az-Latn-AZ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Server və komputerlərdə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SMBv1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dəstəklənməsi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domen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“group policy”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vasitəsilə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deaktiv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edilməlidi</a:t>
            </a:r>
            <a:r>
              <a:rPr lang="az-Latn-AZ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r.</a:t>
            </a:r>
          </a:p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Parol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uzunluğu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mürəkkəblik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və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kilidləmə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siyasətlərinin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düzgün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təşkil</a:t>
            </a:r>
            <a:r>
              <a:rPr lang="az-Latn-AZ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olunmalıdır.</a:t>
            </a:r>
          </a:p>
          <a:p>
            <a:r>
              <a:rPr lang="az-Latn-AZ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Daimi nəzarət mexanizmi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1777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D4C2004-00A4-9647-87B1-74746B54AE09}"/>
              </a:ext>
            </a:extLst>
          </p:cNvPr>
          <p:cNvSpPr/>
          <p:nvPr/>
        </p:nvSpPr>
        <p:spPr>
          <a:xfrm>
            <a:off x="0" y="0"/>
            <a:ext cx="12192000" cy="1054249"/>
          </a:xfrm>
          <a:prstGeom prst="rect">
            <a:avLst/>
          </a:prstGeom>
          <a:solidFill>
            <a:srgbClr val="2B3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Palatino Linotype" panose="02040502050505030304" pitchFamily="18" charset="0"/>
              </a:rPr>
              <a:t>NƏTİCƏ</a:t>
            </a:r>
            <a:r>
              <a:rPr lang="en-US" dirty="0"/>
              <a:t>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DFF29C8-57BE-624E-A2CB-EEB41CD09D2A}"/>
              </a:ext>
            </a:extLst>
          </p:cNvPr>
          <p:cNvSpPr/>
          <p:nvPr/>
        </p:nvSpPr>
        <p:spPr>
          <a:xfrm>
            <a:off x="485439" y="1490496"/>
            <a:ext cx="11221122" cy="4820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270" marR="230505" algn="just">
              <a:lnSpc>
                <a:spcPct val="150000"/>
              </a:lnSpc>
              <a:spcBef>
                <a:spcPts val="780"/>
              </a:spcBef>
              <a:spcAft>
                <a:spcPts val="0"/>
              </a:spcAft>
            </a:pPr>
            <a:r>
              <a:rPr lang="az-Latn-AZ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Magistr dissertasiya mövzusu əlaqədar tədqiqatların analizi ilə başlamış, qarşıya qoyulmuş bir neçə məsələ istiqamətində tədqiqatlar aparılmaqla aşağıdakı nəticələrlə yekunlaşmışdır:</a:t>
            </a:r>
            <a:endParaRPr lang="en-US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marL="342900" marR="230505" lvl="0" indent="-342900" algn="just">
              <a:lnSpc>
                <a:spcPct val="150000"/>
              </a:lnSpc>
              <a:spcBef>
                <a:spcPts val="780"/>
              </a:spcBef>
              <a:spcAft>
                <a:spcPts val="0"/>
              </a:spcAft>
              <a:buFont typeface="+mj-lt"/>
              <a:buAutoNum type="arabicPeriod"/>
            </a:pPr>
            <a:r>
              <a:rPr lang="az-Latn-AZ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Kritik informasiya infrastrukturun arxitektur-texnoloji prinsipləri araşdırılmış;</a:t>
            </a:r>
            <a:endParaRPr lang="en-US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marL="342900" marR="230505" lvl="0" indent="-342900" algn="just">
              <a:lnSpc>
                <a:spcPct val="150000"/>
              </a:lnSpc>
              <a:spcBef>
                <a:spcPts val="780"/>
              </a:spcBef>
              <a:spcAft>
                <a:spcPts val="0"/>
              </a:spcAft>
              <a:buFont typeface="+mj-lt"/>
              <a:buAutoNum type="arabicPeriod"/>
            </a:pPr>
            <a:r>
              <a:rPr lang="az-Latn-AZ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Kritik informasiya infrastrukturun kibertəhlükəsizlik məsələləri analiz edilmiş;</a:t>
            </a:r>
            <a:endParaRPr lang="en-US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marL="342900" marR="230505" lvl="0" indent="-342900" algn="just">
              <a:lnSpc>
                <a:spcPct val="150000"/>
              </a:lnSpc>
              <a:spcBef>
                <a:spcPts val="780"/>
              </a:spcBef>
              <a:spcAft>
                <a:spcPts val="0"/>
              </a:spcAft>
              <a:buFont typeface="+mj-lt"/>
              <a:buAutoNum type="arabicPeriod"/>
            </a:pPr>
            <a:r>
              <a:rPr lang="az-Latn-AZ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Kritik informasiya infrastrukturunda auditinin təşkili metodları müəyyən edilmişdir;</a:t>
            </a:r>
            <a:endParaRPr lang="en-US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marL="342900" marR="230505" lvl="0" indent="-342900" algn="just">
              <a:lnSpc>
                <a:spcPct val="150000"/>
              </a:lnSpc>
              <a:spcBef>
                <a:spcPts val="780"/>
              </a:spcBef>
              <a:spcAft>
                <a:spcPts val="0"/>
              </a:spcAft>
              <a:buFont typeface="+mj-lt"/>
              <a:buAutoNum type="arabicPeriod"/>
            </a:pPr>
            <a:r>
              <a:rPr lang="az-Latn-AZ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Bank infrastrukturunda Girişə nəzarət mexanizmləri və şəxsiyyət girişinin idarə edilməsi mexanizmləri, Veb tətbiqlərin təhlükəsizliyi və auditi, Şəbəkə seqmentasiyası və boşluqların idarə edilməsi mexanizmləri işlənmiş;</a:t>
            </a:r>
            <a:endParaRPr lang="en-US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marL="342900" marR="230505" lvl="0" indent="-342900" algn="just">
              <a:lnSpc>
                <a:spcPct val="150000"/>
              </a:lnSpc>
              <a:spcBef>
                <a:spcPts val="780"/>
              </a:spcBef>
              <a:spcAft>
                <a:spcPts val="0"/>
              </a:spcAft>
              <a:buFont typeface="+mj-lt"/>
              <a:buAutoNum type="arabicPeriod"/>
            </a:pPr>
            <a:r>
              <a:rPr lang="az-Latn-AZ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Serverdə seans əldə edilməsi üçün SMB boşluğundan istifadə edərək eksperiment aparılmışdır;</a:t>
            </a:r>
            <a:endParaRPr lang="en-US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marL="342900" marR="230505" lvl="0" indent="-342900" algn="just">
              <a:lnSpc>
                <a:spcPct val="150000"/>
              </a:lnSpc>
              <a:spcBef>
                <a:spcPts val="780"/>
              </a:spcBef>
              <a:spcAft>
                <a:spcPts val="0"/>
              </a:spcAft>
              <a:buFont typeface="+mj-lt"/>
              <a:buAutoNum type="arabicPeriod"/>
            </a:pPr>
            <a:r>
              <a:rPr lang="az-Latn-AZ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Marşrutlama metodu ilə hədəf maşından kritik məlumatların toplanması üçün praktiki iş aparılmışdır.</a:t>
            </a:r>
            <a:endParaRPr lang="en-US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29049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F2AF992-E704-40F3-847A-2801C9AE44D0}"/>
              </a:ext>
            </a:extLst>
          </p:cNvPr>
          <p:cNvSpPr txBox="1"/>
          <p:nvPr/>
        </p:nvSpPr>
        <p:spPr>
          <a:xfrm>
            <a:off x="641023" y="483850"/>
            <a:ext cx="101998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b="1" dirty="0" err="1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İşin</a:t>
            </a:r>
            <a:r>
              <a:rPr lang="en-US" b="1" dirty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aprobasiyası</a:t>
            </a:r>
            <a:r>
              <a:rPr lang="en-US" b="1" dirty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. </a:t>
            </a:r>
            <a:r>
              <a:rPr lang="en-US" b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Dissertasiya</a:t>
            </a:r>
            <a:r>
              <a:rPr lang="en-US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işinin</a:t>
            </a:r>
            <a:r>
              <a:rPr lang="en-US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nəticələri</a:t>
            </a:r>
            <a:r>
              <a:rPr lang="en-US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aşağıdakı</a:t>
            </a:r>
            <a:r>
              <a:rPr lang="en-US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respublika</a:t>
            </a:r>
            <a:r>
              <a:rPr lang="en-US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səviyyəli</a:t>
            </a:r>
            <a:r>
              <a:rPr lang="en-US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konfransda</a:t>
            </a:r>
            <a:r>
              <a:rPr lang="en-US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dinlənilmiş</a:t>
            </a:r>
            <a:r>
              <a:rPr lang="en-US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və</a:t>
            </a:r>
            <a:r>
              <a:rPr lang="en-US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müzakirə</a:t>
            </a:r>
            <a:r>
              <a:rPr lang="en-US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edilmişdir</a:t>
            </a:r>
            <a:r>
              <a:rPr lang="en-US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0411B14-F8BA-4393-867A-9135A0550057}"/>
              </a:ext>
            </a:extLst>
          </p:cNvPr>
          <p:cNvSpPr/>
          <p:nvPr/>
        </p:nvSpPr>
        <p:spPr>
          <a:xfrm>
            <a:off x="680300" y="1375548"/>
            <a:ext cx="10121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1) </a:t>
            </a:r>
            <a:r>
              <a:rPr lang="ru-RU" b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Əmir</a:t>
            </a:r>
            <a:r>
              <a:rPr lang="ru-RU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İbrahimov</a:t>
            </a:r>
            <a:r>
              <a:rPr lang="ru-RU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– 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“</a:t>
            </a:r>
            <a:r>
              <a:rPr lang="ru-RU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Kritik</a:t>
            </a:r>
            <a:r>
              <a:rPr lang="ru-RU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az-Latn-AZ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İ</a:t>
            </a:r>
            <a:r>
              <a:rPr lang="ru-RU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nformasiya</a:t>
            </a:r>
            <a:r>
              <a:rPr lang="ru-RU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az-Latn-AZ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İ</a:t>
            </a:r>
            <a:r>
              <a:rPr lang="ru-RU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nfrastrukturunda</a:t>
            </a:r>
            <a:r>
              <a:rPr lang="ru-RU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az-Latn-AZ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B</a:t>
            </a:r>
            <a:r>
              <a:rPr lang="ru-RU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oşluqların</a:t>
            </a:r>
            <a:r>
              <a:rPr lang="ru-RU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az-Latn-AZ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A</a:t>
            </a:r>
            <a:r>
              <a:rPr lang="ru-RU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şkarlanması</a:t>
            </a:r>
            <a:r>
              <a:rPr lang="ru-RU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az-Latn-AZ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T</a:t>
            </a:r>
            <a:r>
              <a:rPr lang="ru-RU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exnologiyası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”,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Heydər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Əliyevin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anadan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olmasının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100-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cü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il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dönümünə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həsr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olunmuş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tələbə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və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gənc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tədqiqatçıların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"</a:t>
            </a:r>
            <a:r>
              <a:rPr lang="en-US" b="1" i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Mütərəqqi</a:t>
            </a:r>
            <a:r>
              <a:rPr lang="en-US" b="1" i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texnologiyalar</a:t>
            </a:r>
            <a:r>
              <a:rPr lang="en-US" b="1" i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və</a:t>
            </a:r>
            <a:r>
              <a:rPr lang="en-US" b="1" i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innovasiyalar</a:t>
            </a:r>
            <a:r>
              <a:rPr lang="en-US" b="1" i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" </a:t>
            </a:r>
            <a:r>
              <a:rPr lang="en-US" b="1" i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mövzusunda</a:t>
            </a:r>
            <a:r>
              <a:rPr lang="en-US" b="1" i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Vll</a:t>
            </a:r>
            <a:r>
              <a:rPr lang="en-US" b="1" i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Respublika </a:t>
            </a:r>
            <a:r>
              <a:rPr lang="en-US" b="1" i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elmi-texniki</a:t>
            </a:r>
            <a:r>
              <a:rPr lang="en-US" b="1" i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konfrans</a:t>
            </a:r>
            <a:r>
              <a:rPr lang="en-US" b="1" i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,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25-26 may, 2023.</a:t>
            </a:r>
            <a:endParaRPr lang="ru-RU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5656CB3-F5AD-4A81-9E45-E68D92553407}"/>
              </a:ext>
            </a:extLst>
          </p:cNvPr>
          <p:cNvSpPr/>
          <p:nvPr/>
        </p:nvSpPr>
        <p:spPr>
          <a:xfrm>
            <a:off x="641023" y="2986126"/>
            <a:ext cx="101998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2) </a:t>
            </a:r>
            <a:r>
              <a:rPr lang="ru-RU" b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Müslim</a:t>
            </a:r>
            <a:r>
              <a:rPr lang="ru-RU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İskəndərov</a:t>
            </a:r>
            <a:r>
              <a:rPr lang="ru-RU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– 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“</a:t>
            </a:r>
            <a:r>
              <a:rPr lang="ru-RU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Bankda</a:t>
            </a:r>
            <a:r>
              <a:rPr lang="ru-RU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Kritik</a:t>
            </a:r>
            <a:r>
              <a:rPr lang="ru-RU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İnformasiyasinin</a:t>
            </a:r>
            <a:r>
              <a:rPr lang="ru-RU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Qorunma</a:t>
            </a:r>
            <a:r>
              <a:rPr lang="ru-RU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Metodu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”,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Heydər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Əliyevin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anadan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olmasının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100-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cü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il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dönümünə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həsr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olunmuş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tələbə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və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gənc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tədqiqatçıların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"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Mütərəqqi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texnologiyalar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və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innovasiyalar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"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mövzusunda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Vll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Respublika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elmi-texniki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konfrans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, 25-26 may, 2023. </a:t>
            </a:r>
            <a:endParaRPr lang="ru-RU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F50FC4-A14E-471A-936C-56B041002942}"/>
              </a:ext>
            </a:extLst>
          </p:cNvPr>
          <p:cNvSpPr/>
          <p:nvPr/>
        </p:nvSpPr>
        <p:spPr>
          <a:xfrm>
            <a:off x="719577" y="4578767"/>
            <a:ext cx="101998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3) </a:t>
            </a:r>
            <a:r>
              <a:rPr lang="ru-RU" b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Şəhriyar</a:t>
            </a:r>
            <a:r>
              <a:rPr lang="ru-RU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Məmmədov</a:t>
            </a:r>
            <a:r>
              <a:rPr lang="ru-RU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– 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“</a:t>
            </a:r>
            <a:r>
              <a:rPr lang="ru-RU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Ağıllı</a:t>
            </a:r>
            <a:r>
              <a:rPr lang="ru-RU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şəhər</a:t>
            </a:r>
            <a:r>
              <a:rPr lang="ru-RU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mühitində</a:t>
            </a:r>
            <a:r>
              <a:rPr lang="ru-RU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kritik</a:t>
            </a:r>
            <a:r>
              <a:rPr lang="ru-RU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infrastrukturların</a:t>
            </a:r>
            <a:r>
              <a:rPr lang="ru-RU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kibertəhlükəsizlik</a:t>
            </a:r>
            <a:r>
              <a:rPr lang="ru-RU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problemləri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”,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Heydər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Əliyevin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anadan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olmasının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100-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cü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il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dönümünə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həsr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olunmuş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tələbə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və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gənc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tədqiqatçıların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"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Mütərəqqi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texnologiyalar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və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innovasiyalar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"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mövzusunda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Vll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Respublika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elmi-texniki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konfrans</a:t>
            </a:r>
            <a:r>
              <a:rPr lang="en-US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, 25-26 may, 2023. </a:t>
            </a:r>
            <a:endParaRPr lang="ru-RU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1239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EC8DD-7D24-BA43-A7C1-3E2E01386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0686" y="2108497"/>
            <a:ext cx="10610627" cy="2810435"/>
          </a:xfrm>
          <a:solidFill>
            <a:srgbClr val="2B3CCC"/>
          </a:solidFill>
        </p:spPr>
        <p:txBody>
          <a:bodyPr>
            <a:normAutofit/>
          </a:bodyPr>
          <a:lstStyle/>
          <a:p>
            <a:pPr algn="ctr"/>
            <a:r>
              <a:rPr lang="en-US" sz="2800" b="1" dirty="0" err="1">
                <a:solidFill>
                  <a:schemeClr val="bg1"/>
                </a:solidFill>
                <a:latin typeface="+mn-lt"/>
              </a:rPr>
              <a:t>Diqqətiniz</a:t>
            </a:r>
            <a:r>
              <a:rPr lang="en-US" sz="28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latin typeface="+mn-lt"/>
              </a:rPr>
              <a:t>üçün</a:t>
            </a:r>
            <a:r>
              <a:rPr lang="en-US" sz="28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latin typeface="+mn-lt"/>
              </a:rPr>
              <a:t>təşəkkürlər</a:t>
            </a:r>
            <a:r>
              <a:rPr lang="en-US" sz="2800" b="1">
                <a:solidFill>
                  <a:schemeClr val="bg1"/>
                </a:solidFill>
                <a:latin typeface="+mn-lt"/>
              </a:rPr>
              <a:t>..</a:t>
            </a:r>
            <a:endParaRPr lang="en-US" sz="2800" b="1" dirty="0">
              <a:solidFill>
                <a:schemeClr val="bg1"/>
              </a:solidFill>
              <a:latin typeface="+mn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909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721CE-6938-40EB-AFB1-B47E8AE7981B}"/>
              </a:ext>
            </a:extLst>
          </p:cNvPr>
          <p:cNvSpPr txBox="1">
            <a:spLocks/>
          </p:cNvSpPr>
          <p:nvPr/>
        </p:nvSpPr>
        <p:spPr>
          <a:xfrm>
            <a:off x="678144" y="110885"/>
            <a:ext cx="10610627" cy="775380"/>
          </a:xfrm>
          <a:prstGeom prst="rect">
            <a:avLst/>
          </a:prstGeom>
          <a:solidFill>
            <a:srgbClr val="2B3CCC"/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>
                <a:solidFill>
                  <a:schemeClr val="bg1"/>
                </a:solidFill>
                <a:latin typeface="+mn-lt"/>
              </a:rPr>
              <a:t>Mövzunun aktuallığı</a:t>
            </a:r>
            <a:endParaRPr lang="en-US" b="1" dirty="0">
              <a:solidFill>
                <a:schemeClr val="bg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F43322-D9BE-49DD-BD52-891104F8CFE4}"/>
              </a:ext>
            </a:extLst>
          </p:cNvPr>
          <p:cNvSpPr txBox="1"/>
          <p:nvPr/>
        </p:nvSpPr>
        <p:spPr>
          <a:xfrm>
            <a:off x="790686" y="1693543"/>
            <a:ext cx="10610627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b="1" i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Kritik</a:t>
            </a:r>
            <a:r>
              <a:rPr lang="en-US" sz="2000" b="1" i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i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informasiya</a:t>
            </a:r>
            <a:r>
              <a:rPr lang="en-US" sz="2000" b="1" i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i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infrastrukturunun</a:t>
            </a:r>
            <a:r>
              <a:rPr lang="en-US" sz="2000" b="1" i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i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təhlükəsizliyinin</a:t>
            </a:r>
            <a:r>
              <a:rPr lang="en-US" sz="2000" b="1" i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i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təmin</a:t>
            </a:r>
            <a:r>
              <a:rPr lang="en-US" sz="2000" b="1" i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i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edilməsi</a:t>
            </a:r>
            <a:r>
              <a:rPr lang="en-US" sz="2000" b="1" i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i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sahəsində</a:t>
            </a:r>
            <a:r>
              <a:rPr lang="en-US" sz="2000" b="1" i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i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bəzi</a:t>
            </a:r>
            <a:r>
              <a:rPr lang="en-US" sz="2000" b="1" i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i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tədbirlər</a:t>
            </a:r>
            <a:r>
              <a:rPr lang="en-US" sz="2000" b="1" i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i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haqqında</a:t>
            </a:r>
            <a:r>
              <a:rPr lang="en-US" sz="2000" b="1" i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Azərbaycan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Respublikası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Prezidentinin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2021-ci il 17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aprel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tarixli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1315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nömrəli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fərmanında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qeyd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olunduğu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kimi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Azərbaycan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Respublikasında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da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informasiya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texnologiyaları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əsasında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dövlət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əhəmiyyətli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məsələlərin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həlli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üçün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müvafiq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informasiya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infrastrukturu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yaradılmaqdadır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. </a:t>
            </a:r>
            <a:endParaRPr lang="az-Latn-AZ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algn="just"/>
            <a:endParaRPr lang="az-Latn-AZ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Həmin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infrastrukturun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internet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şəbəkəsinə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daxil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edilməsi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infrastruktur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obyektlərinin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kiberhücumların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hədəfinə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çevrilməsinə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səbəb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olur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.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Yaradılan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kritik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informasiya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infrastrukturuna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daxil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olan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sistem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şəbəkələrin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sıradan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çıxarılması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ya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funksionallığının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pozulması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ciddi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ziyan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vurulması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ilə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nəticələnir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ki,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bu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da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kritik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informasiya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infrastrukturunun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kibertəhlükəsizliyinə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prioritet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məsələ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kimi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baxılmasını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zəruri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edir</a:t>
            </a:r>
            <a:endParaRPr lang="ru-RU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296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549B909-FE99-49E8-A992-2F4D3D831ACD}"/>
              </a:ext>
            </a:extLst>
          </p:cNvPr>
          <p:cNvSpPr txBox="1"/>
          <p:nvPr/>
        </p:nvSpPr>
        <p:spPr>
          <a:xfrm>
            <a:off x="2264898" y="1120059"/>
            <a:ext cx="80607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z-Latn-AZ" sz="2400" b="1" dirty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Kritik informasiya infrastrukturunun təhlükəsizliyi</a:t>
            </a:r>
            <a:endParaRPr lang="ru-RU" sz="2400" b="1" dirty="0">
              <a:solidFill>
                <a:srgbClr val="FF0000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4AC1ED-CCB3-442C-BE33-1F406532E505}"/>
              </a:ext>
            </a:extLst>
          </p:cNvPr>
          <p:cNvSpPr txBox="1"/>
          <p:nvPr/>
        </p:nvSpPr>
        <p:spPr>
          <a:xfrm>
            <a:off x="1420837" y="2283946"/>
            <a:ext cx="9031458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Kritik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informasiya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infrastrukturu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obyektlərinin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reyestri</a:t>
            </a:r>
            <a:endParaRPr lang="az-Latn-AZ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marL="0" lvl="1" algn="just"/>
            <a:endParaRPr lang="az-Latn-AZ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az-Latn-AZ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K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ritik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informasiya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infrastrukturu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obyektlərinin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təhlükəsizliyinin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təmin</a:t>
            </a:r>
            <a:r>
              <a:rPr lang="az-Latn-AZ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olunması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vəziyyətinə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nəzarət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qaydası</a:t>
            </a:r>
            <a:r>
              <a:rPr lang="az-Latn-AZ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</a:p>
          <a:p>
            <a:pPr marL="0" lvl="1" algn="just"/>
            <a:endParaRPr lang="az-Latn-AZ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az-Latn-AZ" sz="2000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İ</a:t>
            </a:r>
            <a:r>
              <a:rPr lang="en-US" sz="2000" b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ldə</a:t>
            </a:r>
            <a:r>
              <a:rPr lang="en-US" sz="2000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bir</a:t>
            </a:r>
            <a:r>
              <a:rPr lang="en-US" sz="2000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dəfədən</a:t>
            </a:r>
            <a:r>
              <a:rPr lang="en-US" sz="2000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az</a:t>
            </a:r>
            <a:r>
              <a:rPr lang="en-US" sz="2000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olmayaraq</a:t>
            </a:r>
            <a:r>
              <a:rPr lang="en-US" sz="2000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kibertəhlükəsizlik</a:t>
            </a:r>
            <a:r>
              <a:rPr lang="en-US" sz="2000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xidməti</a:t>
            </a:r>
            <a:r>
              <a:rPr lang="en-US" sz="2000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provayderi</a:t>
            </a:r>
            <a:r>
              <a:rPr lang="en-US" sz="2000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tərəfindən</a:t>
            </a:r>
            <a:r>
              <a:rPr lang="en-US" sz="2000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kənar</a:t>
            </a:r>
            <a:r>
              <a:rPr lang="en-US" sz="2000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audit </a:t>
            </a:r>
            <a:r>
              <a:rPr lang="en-US" sz="2000" b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yoxlamalarının</a:t>
            </a:r>
            <a:r>
              <a:rPr lang="en-US" sz="2000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keçirilməsi</a:t>
            </a:r>
            <a:endParaRPr lang="az-Latn-AZ" sz="2000" b="1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marL="0" lvl="1" algn="just"/>
            <a:endParaRPr lang="az-Latn-AZ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Kritik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informasiya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infrastrukturunun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təhlükəsizliyinin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təmin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edilməsi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üzrə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səlahiyyətli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orqanının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(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vəzifəli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şəxsin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)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tələblərinin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yerinə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yetirilməməsi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ya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ona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maneçilik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törədilməsinə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görə</a:t>
            </a:r>
            <a:r>
              <a:rPr lang="az-Latn-AZ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İ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nzibati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Xətalar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Məcəlləsin</a:t>
            </a:r>
            <a:r>
              <a:rPr lang="az-Latn-AZ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d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ə</a:t>
            </a:r>
            <a:r>
              <a:rPr lang="az-Latn-AZ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cərimələr nəzərdə tutulub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EC76CA-D43A-4D3B-927F-7D0320F7279C}"/>
              </a:ext>
            </a:extLst>
          </p:cNvPr>
          <p:cNvSpPr txBox="1">
            <a:spLocks/>
          </p:cNvSpPr>
          <p:nvPr/>
        </p:nvSpPr>
        <p:spPr>
          <a:xfrm>
            <a:off x="678144" y="110885"/>
            <a:ext cx="10610627" cy="677517"/>
          </a:xfrm>
          <a:prstGeom prst="rect">
            <a:avLst/>
          </a:prstGeom>
          <a:solidFill>
            <a:srgbClr val="2B3CCC"/>
          </a:solidFill>
        </p:spPr>
        <p:txBody>
          <a:bodyPr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>
                <a:solidFill>
                  <a:schemeClr val="bg1"/>
                </a:solidFill>
                <a:latin typeface="+mn-lt"/>
              </a:rPr>
              <a:t>Mövzunun aktuallığı</a:t>
            </a:r>
            <a:endParaRPr lang="en-US" b="1" dirty="0">
              <a:solidFill>
                <a:schemeClr val="bg1"/>
              </a:solidFill>
              <a:latin typeface="+mn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964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D4C2004-00A4-9647-87B1-74746B54AE09}"/>
              </a:ext>
            </a:extLst>
          </p:cNvPr>
          <p:cNvSpPr/>
          <p:nvPr/>
        </p:nvSpPr>
        <p:spPr>
          <a:xfrm>
            <a:off x="0" y="0"/>
            <a:ext cx="12192000" cy="1054249"/>
          </a:xfrm>
          <a:prstGeom prst="rect">
            <a:avLst/>
          </a:prstGeom>
          <a:solidFill>
            <a:srgbClr val="2B3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FE50D37-7830-C74D-B9E4-89F835235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591" y="182562"/>
            <a:ext cx="10515601" cy="689124"/>
          </a:xfrm>
          <a:noFill/>
        </p:spPr>
        <p:txBody>
          <a:bodyPr>
            <a:normAutofit fontScale="90000"/>
          </a:bodyPr>
          <a:lstStyle/>
          <a:p>
            <a:r>
              <a:rPr lang="en-US" b="1" dirty="0" err="1">
                <a:solidFill>
                  <a:schemeClr val="bg1"/>
                </a:solidFill>
              </a:rPr>
              <a:t>Tədqiqatın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məqsədi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və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məsələləri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968A64-41AC-4204-A0E0-2B7009DCCD3A}"/>
              </a:ext>
            </a:extLst>
          </p:cNvPr>
          <p:cNvSpPr txBox="1"/>
          <p:nvPr/>
        </p:nvSpPr>
        <p:spPr>
          <a:xfrm>
            <a:off x="1239958" y="2117638"/>
            <a:ext cx="960823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Tədqiqatın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məqsədi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kritik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informasiya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infrastrukturunda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informasiya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təhlükəsizliyinin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etibarlılığını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artırmaq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üçün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auditi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sisteminin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işlənməsidir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832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F94B014-6DC0-4B21-AA06-9F254A1F8F72}"/>
              </a:ext>
            </a:extLst>
          </p:cNvPr>
          <p:cNvSpPr txBox="1"/>
          <p:nvPr/>
        </p:nvSpPr>
        <p:spPr>
          <a:xfrm>
            <a:off x="829994" y="1776775"/>
            <a:ext cx="10199077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I FƏSİL. KRİTİK İNFORMASİYA İNFRASTRUKTURUN ELMİ-NƏZƏRİ PROBLEMLƏRİNİN ANALİZİ VƏ AUDİTİNİN TƏŞKİLİ METODLARI</a:t>
            </a:r>
            <a:endParaRPr lang="az-Latn-AZ" sz="24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endParaRPr lang="az-Latn-AZ" sz="24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1.1.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Kritik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informasiya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infrastrukturun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analizi</a:t>
            </a:r>
            <a:endParaRPr lang="az-Latn-AZ" sz="24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endParaRPr lang="az-Latn-AZ" sz="24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1.2.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Kritik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informasiya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infrastrukturlarının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kibertəhlükəsizlik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məsələləri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.</a:t>
            </a:r>
            <a:endParaRPr lang="az-Latn-AZ" sz="24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endParaRPr lang="az-Latn-AZ" sz="24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1.3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Kritik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informasiya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infrastrukturunda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auditinin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təşkili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metodları</a:t>
            </a:r>
            <a:endParaRPr lang="ru-RU" sz="24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32C3083-270C-4EC9-AEA5-469B3A1BA29C}"/>
              </a:ext>
            </a:extLst>
          </p:cNvPr>
          <p:cNvSpPr/>
          <p:nvPr/>
        </p:nvSpPr>
        <p:spPr>
          <a:xfrm>
            <a:off x="0" y="0"/>
            <a:ext cx="12192000" cy="1054249"/>
          </a:xfrm>
          <a:prstGeom prst="rect">
            <a:avLst/>
          </a:prstGeom>
          <a:solidFill>
            <a:srgbClr val="2B3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8C3F418-5A2F-40DB-A5D7-C6F4DBFE4ADE}"/>
              </a:ext>
            </a:extLst>
          </p:cNvPr>
          <p:cNvSpPr txBox="1">
            <a:spLocks/>
          </p:cNvSpPr>
          <p:nvPr/>
        </p:nvSpPr>
        <p:spPr>
          <a:xfrm>
            <a:off x="332591" y="182562"/>
            <a:ext cx="10515601" cy="689124"/>
          </a:xfrm>
          <a:prstGeom prst="rect">
            <a:avLst/>
          </a:prstGeom>
          <a:noFill/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</a:rPr>
              <a:t>I</a:t>
            </a:r>
            <a:r>
              <a:rPr lang="en-US" dirty="0"/>
              <a:t> </a:t>
            </a:r>
            <a:r>
              <a:rPr lang="az-Latn-AZ" b="1" dirty="0">
                <a:solidFill>
                  <a:schemeClr val="bg1"/>
                </a:solidFill>
              </a:rPr>
              <a:t>FƏSİL 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623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C6803326-BD45-4AEF-8AE5-EEA922ECCC3C}"/>
              </a:ext>
            </a:extLst>
          </p:cNvPr>
          <p:cNvSpPr/>
          <p:nvPr/>
        </p:nvSpPr>
        <p:spPr>
          <a:xfrm>
            <a:off x="0" y="0"/>
            <a:ext cx="12192000" cy="1054249"/>
          </a:xfrm>
          <a:prstGeom prst="rect">
            <a:avLst/>
          </a:prstGeom>
          <a:solidFill>
            <a:srgbClr val="2B3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596CC7-CDBA-4397-B483-794C193014BE}"/>
              </a:ext>
            </a:extLst>
          </p:cNvPr>
          <p:cNvSpPr txBox="1"/>
          <p:nvPr/>
        </p:nvSpPr>
        <p:spPr>
          <a:xfrm>
            <a:off x="351691" y="296291"/>
            <a:ext cx="85531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1.1. </a:t>
            </a:r>
            <a:r>
              <a:rPr lang="en-US" sz="2400" dirty="0" err="1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Kritik</a:t>
            </a:r>
            <a:r>
              <a:rPr lang="en-US" sz="2400" dirty="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informasiya</a:t>
            </a:r>
            <a:r>
              <a:rPr lang="en-US" sz="2400" dirty="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infrastrukturun</a:t>
            </a:r>
            <a:r>
              <a:rPr lang="en-US" sz="2400" dirty="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analizi</a:t>
            </a:r>
            <a:endParaRPr lang="az-Latn-AZ" sz="2400" dirty="0">
              <a:solidFill>
                <a:schemeClr val="bg1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id="{29165167-46AE-4C6F-B506-C2D34D0FAB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1191627"/>
            <a:ext cx="457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/>
            <a:r>
              <a:rPr lang="az-Latn-AZ" alt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Kritik infrastruktur</a:t>
            </a:r>
            <a:endParaRPr lang="ru-RU" alt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A47607-E568-451D-863A-1F465AC6F7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4247" y="1913206"/>
            <a:ext cx="11243505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/>
            <a:r>
              <a:rPr lang="ru-RU" altLang="ru-RU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Kritik</a:t>
            </a:r>
            <a:r>
              <a:rPr lang="ru-RU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infrastrukturlar</a:t>
            </a:r>
            <a:r>
              <a:rPr lang="ru-RU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cəmiyyət</a:t>
            </a:r>
            <a:r>
              <a:rPr lang="ru-RU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üçün</a:t>
            </a:r>
            <a:r>
              <a:rPr lang="ru-RU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xüsusilə</a:t>
            </a:r>
            <a:r>
              <a:rPr lang="ru-RU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vacib</a:t>
            </a:r>
            <a:r>
              <a:rPr lang="ru-RU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hesab</a:t>
            </a:r>
            <a:r>
              <a:rPr lang="ru-RU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edilən</a:t>
            </a:r>
            <a:r>
              <a:rPr lang="az-Latn-AZ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dövlətin</a:t>
            </a:r>
            <a:r>
              <a:rPr lang="ru-RU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həyat</a:t>
            </a:r>
            <a:r>
              <a:rPr lang="az-Latn-AZ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qabiliyyətini</a:t>
            </a:r>
            <a:r>
              <a:rPr lang="ru-RU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təmin</a:t>
            </a:r>
            <a:r>
              <a:rPr lang="ru-RU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edən</a:t>
            </a:r>
            <a:r>
              <a:rPr lang="ru-RU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ən</a:t>
            </a:r>
            <a:r>
              <a:rPr lang="ru-RU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mühüm</a:t>
            </a:r>
            <a:r>
              <a:rPr lang="ru-RU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müstəsna</a:t>
            </a:r>
            <a:r>
              <a:rPr lang="ru-RU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əhəmiyyətli</a:t>
            </a:r>
            <a:r>
              <a:rPr lang="ru-RU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strateji</a:t>
            </a:r>
            <a:r>
              <a:rPr lang="ru-RU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təyinatlı</a:t>
            </a:r>
            <a:r>
              <a:rPr lang="ru-RU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infrastrukturlardır</a:t>
            </a:r>
            <a:r>
              <a:rPr lang="ru-RU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. </a:t>
            </a:r>
            <a:endParaRPr lang="az-Latn-AZ" altLang="ru-RU" sz="24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algn="just"/>
            <a:endParaRPr lang="az-Latn-AZ" altLang="ru-RU" sz="24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az-Latn-AZ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Təbii və ya süni təsirlər nəticəsində fəaliyyətlərində ciddi risklərlə üzləşən kritik infrastrukturlar </a:t>
            </a:r>
            <a:r>
              <a:rPr lang="ru-RU" altLang="ru-RU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cəmiyyətin</a:t>
            </a:r>
            <a:r>
              <a:rPr lang="ru-RU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sabitliyi</a:t>
            </a:r>
            <a:r>
              <a:rPr lang="ru-RU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idarə</a:t>
            </a:r>
            <a:r>
              <a:rPr lang="ru-RU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edilməsi</a:t>
            </a:r>
            <a:r>
              <a:rPr lang="ru-RU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ru-RU" altLang="ru-RU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müdafiə</a:t>
            </a:r>
            <a:r>
              <a:rPr lang="ru-RU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qabiliyyəti</a:t>
            </a:r>
            <a:r>
              <a:rPr lang="ru-RU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üçün</a:t>
            </a:r>
            <a:r>
              <a:rPr lang="ru-RU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böyük</a:t>
            </a:r>
            <a:r>
              <a:rPr lang="ru-RU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təhlükə</a:t>
            </a:r>
            <a:r>
              <a:rPr lang="ru-RU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az-Latn-AZ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mənbəyi ola bilərlər. </a:t>
            </a:r>
          </a:p>
          <a:p>
            <a:pPr algn="just"/>
            <a:endParaRPr lang="az-Latn-AZ" altLang="ru-RU" sz="24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az-Latn-AZ" altLang="ru-RU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Bu infrastrukturlar kritikdir, çünki onların uğursuzluğu və ya məhv edilməsi ictimai sağlamlığa, təhlükəsizliyə, iqtisadi təhlükəsizliyə və ya milli təhlükəsizliyə əhəmiyyətli təsir göstərəcək.</a:t>
            </a:r>
            <a:endParaRPr lang="ru-RU" altLang="ru-RU" sz="24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262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B5113C02-B0C4-4BFE-8986-6400BACB276D}"/>
              </a:ext>
            </a:extLst>
          </p:cNvPr>
          <p:cNvSpPr/>
          <p:nvPr/>
        </p:nvSpPr>
        <p:spPr>
          <a:xfrm>
            <a:off x="0" y="0"/>
            <a:ext cx="12192000" cy="1054249"/>
          </a:xfrm>
          <a:prstGeom prst="rect">
            <a:avLst/>
          </a:prstGeom>
          <a:solidFill>
            <a:srgbClr val="2B3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7E7CFED-2831-41BA-B982-4C31D5CB47E4}"/>
              </a:ext>
            </a:extLst>
          </p:cNvPr>
          <p:cNvSpPr txBox="1"/>
          <p:nvPr/>
        </p:nvSpPr>
        <p:spPr>
          <a:xfrm>
            <a:off x="351691" y="296291"/>
            <a:ext cx="85531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1.1. </a:t>
            </a:r>
            <a:r>
              <a:rPr lang="en-US" sz="2400" dirty="0" err="1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Kritik</a:t>
            </a:r>
            <a:r>
              <a:rPr lang="en-US" sz="2400" dirty="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informasiya</a:t>
            </a:r>
            <a:r>
              <a:rPr lang="en-US" sz="2400" dirty="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infrastrukturun</a:t>
            </a:r>
            <a:r>
              <a:rPr lang="en-US" sz="2400" dirty="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analizi</a:t>
            </a:r>
            <a:endParaRPr lang="az-Latn-AZ" sz="2400" dirty="0">
              <a:solidFill>
                <a:schemeClr val="bg1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6">
            <a:extLst>
              <a:ext uri="{FF2B5EF4-FFF2-40B4-BE49-F238E27FC236}">
                <a16:creationId xmlns:a16="http://schemas.microsoft.com/office/drawing/2014/main" id="{F9A3BAC2-EF97-41A7-9267-A194966DEC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6656" y="1164468"/>
            <a:ext cx="457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/>
            <a:r>
              <a:rPr lang="az-Latn-AZ" alt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Kritik infrastrukturlar</a:t>
            </a:r>
            <a:endParaRPr lang="ru-RU" alt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EE5828-C2D6-44A4-B778-2A640BD96D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691" y="2240144"/>
            <a:ext cx="10986869" cy="402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z-Latn-AZ" altLang="ru-RU" sz="2000" dirty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Nəqliyyat sistemləri: </a:t>
            </a:r>
            <a:r>
              <a:rPr lang="az-Latn-AZ" alt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avtomobil yolları, körpülər, hava limanları, dəniz limanları, dəmir yolu sistemləri və ictimai nəqliyyat.</a:t>
            </a:r>
          </a:p>
          <a:p>
            <a:pPr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z-Latn-AZ" altLang="ru-RU" sz="2000" dirty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Enerji sistemləri: </a:t>
            </a:r>
            <a:r>
              <a:rPr lang="az-Latn-AZ" alt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elektrik şəbəkələri, neft və qaz kəmərləri, neft emalı zavodları.</a:t>
            </a:r>
          </a:p>
          <a:p>
            <a:pPr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z-Latn-AZ" altLang="ru-RU" sz="2000" dirty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Su və çirkab su sistemləri: </a:t>
            </a:r>
            <a:r>
              <a:rPr lang="az-Latn-AZ" alt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su təmizləyici qurğular, su anbarları, bəndlər və paylayıcı şəbəkələr.</a:t>
            </a:r>
          </a:p>
          <a:p>
            <a:pPr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z-Latn-AZ" altLang="ru-RU" sz="2000" dirty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Rabitə sistemləri: </a:t>
            </a:r>
            <a:r>
              <a:rPr lang="az-Latn-AZ" alt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telefon və internet şəbəkələri, peyk sistemləri və yayım infrastrukturu.</a:t>
            </a:r>
          </a:p>
          <a:p>
            <a:pPr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z-Latn-AZ" altLang="ru-RU" sz="2000" dirty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Səhiyyə müəssisələri: </a:t>
            </a:r>
            <a:r>
              <a:rPr lang="az-Latn-AZ" alt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xəstəxanalar, klinikalar, təcili yardım xidmətləri və tibbi tədqiqat müəssisələri.</a:t>
            </a:r>
          </a:p>
          <a:p>
            <a:pPr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z-Latn-AZ" altLang="ru-RU" sz="2000" dirty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Təcili yardım xidmətləri: </a:t>
            </a:r>
            <a:r>
              <a:rPr lang="az-Latn-AZ" alt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polis və yanğınsöndürmə idarələri, fövqəladə halların idarə olunması agentlikləri və fəlakətlərə cavab sistemləri.</a:t>
            </a:r>
            <a:endParaRPr lang="ru-RU" altLang="ru-RU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z-Latn-AZ" altLang="ru-RU" sz="2000" dirty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Maliyyə institutları: </a:t>
            </a:r>
            <a:r>
              <a:rPr lang="az-Latn-AZ" alt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banklar, birjalar və digər maliyyə xidmətləri.</a:t>
            </a:r>
            <a:endParaRPr lang="ru-RU" altLang="ru-RU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az-Latn-AZ" altLang="ru-RU" sz="2000" dirty="0">
                <a:solidFill>
                  <a:srgbClr val="FF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Qida və kənd təsərrüfatı: </a:t>
            </a:r>
            <a:r>
              <a:rPr lang="az-Latn-AZ" altLang="ru-RU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təsərrüfatlar, emal müəssisələri və paylama şəbəkələri və s</a:t>
            </a:r>
            <a:r>
              <a:rPr lang="az-Latn-AZ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ru-RU" altLang="ru-RU" sz="20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8610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80CD204-3DAC-43C5-80DE-C61228455826}"/>
              </a:ext>
            </a:extLst>
          </p:cNvPr>
          <p:cNvSpPr/>
          <p:nvPr/>
        </p:nvSpPr>
        <p:spPr>
          <a:xfrm>
            <a:off x="0" y="0"/>
            <a:ext cx="12192000" cy="1054249"/>
          </a:xfrm>
          <a:prstGeom prst="rect">
            <a:avLst/>
          </a:prstGeom>
          <a:solidFill>
            <a:srgbClr val="2B3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BF1B58-9C17-4E64-94EB-135570650E55}"/>
              </a:ext>
            </a:extLst>
          </p:cNvPr>
          <p:cNvSpPr txBox="1"/>
          <p:nvPr/>
        </p:nvSpPr>
        <p:spPr>
          <a:xfrm>
            <a:off x="348174" y="296291"/>
            <a:ext cx="102447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1.2. </a:t>
            </a:r>
            <a:r>
              <a:rPr lang="en-US" sz="2400" dirty="0" err="1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Kritik</a:t>
            </a:r>
            <a:r>
              <a:rPr lang="en-US" sz="2400" dirty="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informasiya</a:t>
            </a:r>
            <a:r>
              <a:rPr lang="en-US" sz="2400" dirty="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infrastrukturlarının</a:t>
            </a:r>
            <a:r>
              <a:rPr lang="en-US" sz="2400" dirty="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kibertəhlükəsizlik</a:t>
            </a:r>
            <a:r>
              <a:rPr lang="en-US" sz="2400" dirty="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məsələləri</a:t>
            </a:r>
            <a:r>
              <a:rPr lang="en-US" sz="2400" dirty="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.</a:t>
            </a:r>
            <a:endParaRPr lang="az-Latn-AZ" sz="2400" dirty="0">
              <a:solidFill>
                <a:schemeClr val="bg1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461589-E088-4ABB-8331-4A3CE99ADAB2}"/>
              </a:ext>
            </a:extLst>
          </p:cNvPr>
          <p:cNvSpPr txBox="1"/>
          <p:nvPr/>
        </p:nvSpPr>
        <p:spPr>
          <a:xfrm>
            <a:off x="211013" y="1221644"/>
            <a:ext cx="1176059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Kritik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infrastruktur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onun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fəaliyyətini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poza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ya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təhlükə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yarada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bilən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müxtəlif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təhlükələrlə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üzləşir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.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Kritik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infrastruktur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üçün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bəzi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ümumi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təhdidlər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aşağıda</a:t>
            </a:r>
            <a:r>
              <a:rPr lang="en-US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göstərilmişdir</a:t>
            </a:r>
            <a:r>
              <a:rPr lang="az-Latn-AZ" sz="24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05A2253-B4B1-4967-8212-C5C547AEF5AD}"/>
              </a:ext>
            </a:extLst>
          </p:cNvPr>
          <p:cNvSpPr txBox="1">
            <a:spLocks/>
          </p:cNvSpPr>
          <p:nvPr/>
        </p:nvSpPr>
        <p:spPr>
          <a:xfrm>
            <a:off x="1034320" y="2589368"/>
            <a:ext cx="10515600" cy="416697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Fiziki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hücumlar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Kiberhücumlar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Təbii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fəlakətlər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Terrorizm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Daxili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təhlükələr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Təchizat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zəncirinin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pozulması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Pandemiya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və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Səhiyyə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Fövqəladə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Halları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Geosiyasi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münaqişələr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Ekoloji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təhlükələr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Sistemli</a:t>
            </a:r>
            <a:r>
              <a:rPr lang="en-US" sz="2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cs typeface="Times New Roman" panose="02020603050405020304" pitchFamily="18" charset="0"/>
              </a:rPr>
              <a:t>risklər</a:t>
            </a:r>
            <a:endParaRPr lang="en-US" sz="2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852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1451</Words>
  <Application>Microsoft Office PowerPoint</Application>
  <PresentationFormat>Widescreen</PresentationFormat>
  <Paragraphs>170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Calibri Light</vt:lpstr>
      <vt:lpstr>Palatino Linotype</vt:lpstr>
      <vt:lpstr>Symbol</vt:lpstr>
      <vt:lpstr>Times New Roman</vt:lpstr>
      <vt:lpstr>Wingdings</vt:lpstr>
      <vt:lpstr>Office Theme</vt:lpstr>
      <vt:lpstr>Kritik informasiya infrastrukturunda informasiya təhlükəsizliyinin  auditi sisteminin işlənməsi</vt:lpstr>
      <vt:lpstr>Mövzunun aktuallığı</vt:lpstr>
      <vt:lpstr>PowerPoint Presentation</vt:lpstr>
      <vt:lpstr>PowerPoint Presentation</vt:lpstr>
      <vt:lpstr>Tədqiqatın məqsədi və məsələləri</vt:lpstr>
      <vt:lpstr>PowerPoint Presentation</vt:lpstr>
      <vt:lpstr>PowerPoint Presentation</vt:lpstr>
      <vt:lpstr>PowerPoint Presentation</vt:lpstr>
      <vt:lpstr>PowerPoint Presentation</vt:lpstr>
      <vt:lpstr>1.3. Kritik informasiya infrastrukturunda auditinin təşkili metodları</vt:lpstr>
      <vt:lpstr>PowerPoint Presentation</vt:lpstr>
      <vt:lpstr>2.1. Girişə nəzarət mexanizmləri və şəxsiyyət girişinin idarə edilməsi </vt:lpstr>
      <vt:lpstr>PowerPoint Presentation</vt:lpstr>
      <vt:lpstr>2.2 Veb tətbiqlərin təhlükəsizliyi və auditi</vt:lpstr>
      <vt:lpstr>Şəbəkə seqmentasiyasının təhlükəsizlik auditi</vt:lpstr>
      <vt:lpstr>Boşluqların idarə edilməsinin auditi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Diqqətiniz üçün təşəkkürlər..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Kritik informasiya infrastrukturunda informasiya təhlükəsizliyinin  auditi sisteminin işlənməsi</dc:title>
  <dc:creator>Microsoft Office User</dc:creator>
  <cp:lastModifiedBy>Leyla123 Rahimli</cp:lastModifiedBy>
  <cp:revision>43</cp:revision>
  <dcterms:created xsi:type="dcterms:W3CDTF">2023-06-06T17:20:35Z</dcterms:created>
  <dcterms:modified xsi:type="dcterms:W3CDTF">2023-06-22T20:04:49Z</dcterms:modified>
</cp:coreProperties>
</file>