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9" r:id="rId3"/>
    <p:sldId id="258" r:id="rId4"/>
    <p:sldId id="261" r:id="rId5"/>
    <p:sldId id="262" r:id="rId6"/>
    <p:sldId id="263" r:id="rId7"/>
    <p:sldId id="264" r:id="rId8"/>
    <p:sldId id="266" r:id="rId9"/>
    <p:sldId id="267" r:id="rId10"/>
    <p:sldId id="268" r:id="rId11"/>
    <p:sldId id="269" r:id="rId12"/>
    <p:sldId id="270" r:id="rId13"/>
    <p:sldId id="271" r:id="rId14"/>
    <p:sldId id="273" r:id="rId15"/>
    <p:sldId id="274" r:id="rId16"/>
    <p:sldId id="275" r:id="rId17"/>
    <p:sldId id="276" r:id="rId18"/>
    <p:sldId id="272" r:id="rId19"/>
    <p:sldId id="277" r:id="rId20"/>
    <p:sldId id="278" r:id="rId21"/>
    <p:sldId id="280" r:id="rId22"/>
    <p:sldId id="281" r:id="rId23"/>
    <p:sldId id="282" r:id="rId24"/>
    <p:sldId id="283" r:id="rId25"/>
    <p:sldId id="284" r:id="rId26"/>
    <p:sldId id="285" r:id="rId27"/>
    <p:sldId id="286" r:id="rId28"/>
    <p:sldId id="287"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7401"/>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41" autoAdjust="0"/>
    <p:restoredTop sz="94655" autoAdjust="0"/>
  </p:normalViewPr>
  <p:slideViewPr>
    <p:cSldViewPr>
      <p:cViewPr varScale="1">
        <p:scale>
          <a:sx n="67" d="100"/>
          <a:sy n="67" d="100"/>
        </p:scale>
        <p:origin x="1520" y="44"/>
      </p:cViewPr>
      <p:guideLst>
        <p:guide orient="horz" pos="2160"/>
        <p:guide pos="2880"/>
      </p:guideLst>
    </p:cSldViewPr>
  </p:slideViewPr>
  <p:notesTextViewPr>
    <p:cViewPr>
      <p:scale>
        <a:sx n="100" d="100"/>
        <a:sy n="100" d="100"/>
      </p:scale>
      <p:origin x="0" y="0"/>
    </p:cViewPr>
  </p:notesTextViewPr>
  <p:notesViewPr>
    <p:cSldViewPr>
      <p:cViewPr varScale="1">
        <p:scale>
          <a:sx n="73" d="100"/>
          <a:sy n="73" d="100"/>
        </p:scale>
        <p:origin x="-154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696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696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696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91177EE-576C-4DA4-A8A4-A635C3747A0F}"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7950" y="2924175"/>
            <a:ext cx="4751388" cy="893763"/>
          </a:xfrm>
        </p:spPr>
        <p:txBody>
          <a:bodyPr/>
          <a:lstStyle>
            <a:lvl1pPr>
              <a:defRPr sz="2400"/>
            </a:lvl1pPr>
          </a:lstStyle>
          <a:p>
            <a:r>
              <a:rPr lang="ru-RU"/>
              <a:t>Click to edit Master title style</a:t>
            </a:r>
          </a:p>
        </p:txBody>
      </p:sp>
      <p:sp>
        <p:nvSpPr>
          <p:cNvPr id="5123" name="Rectangle 3"/>
          <p:cNvSpPr>
            <a:spLocks noGrp="1" noChangeArrowheads="1"/>
          </p:cNvSpPr>
          <p:nvPr>
            <p:ph type="subTitle" idx="1"/>
          </p:nvPr>
        </p:nvSpPr>
        <p:spPr>
          <a:xfrm>
            <a:off x="107950" y="3716338"/>
            <a:ext cx="4751388" cy="503237"/>
          </a:xfrm>
          <a:effectLst>
            <a:outerShdw dist="17961" dir="2700000" algn="ctr" rotWithShape="0">
              <a:schemeClr val="bg2"/>
            </a:outerShdw>
          </a:effectLst>
        </p:spPr>
        <p:txBody>
          <a:bodyPr/>
          <a:lstStyle>
            <a:lvl1pPr marL="0" indent="0">
              <a:buFontTx/>
              <a:buNone/>
              <a:defRPr sz="2000" b="1"/>
            </a:lvl1pPr>
          </a:lstStyle>
          <a:p>
            <a:r>
              <a:rPr lang="ru-RU"/>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51638" y="333375"/>
            <a:ext cx="1709737" cy="6119813"/>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1619250" y="333375"/>
            <a:ext cx="4979988" cy="611981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1619250" y="1052513"/>
            <a:ext cx="330835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5080000" y="1052513"/>
            <a:ext cx="330835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92275" y="333375"/>
            <a:ext cx="6769100" cy="508000"/>
          </a:xfrm>
          <a:prstGeom prst="rect">
            <a:avLst/>
          </a:prstGeom>
          <a:noFill/>
          <a:ln w="9525">
            <a:no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1027" name="Rectangle 3"/>
          <p:cNvSpPr>
            <a:spLocks noGrp="1" noChangeArrowheads="1"/>
          </p:cNvSpPr>
          <p:nvPr>
            <p:ph type="body" idx="1"/>
          </p:nvPr>
        </p:nvSpPr>
        <p:spPr bwMode="auto">
          <a:xfrm>
            <a:off x="1619250" y="1052513"/>
            <a:ext cx="6769100" cy="540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p:titleStyle>
    <p:bodyStyle>
      <a:lvl1pPr marL="342900" indent="-342900" algn="l" rtl="0" fontAlgn="base">
        <a:spcBef>
          <a:spcPct val="20000"/>
        </a:spcBef>
        <a:spcAft>
          <a:spcPct val="0"/>
        </a:spcAft>
        <a:buChar char="•"/>
        <a:defRPr sz="2800">
          <a:solidFill>
            <a:schemeClr val="bg1"/>
          </a:solidFill>
          <a:latin typeface="+mn-lt"/>
          <a:ea typeface="+mn-ea"/>
          <a:cs typeface="+mn-cs"/>
        </a:defRPr>
      </a:lvl1pPr>
      <a:lvl2pPr marL="742950" indent="-285750" algn="l" rtl="0" fontAlgn="base">
        <a:spcBef>
          <a:spcPct val="20000"/>
        </a:spcBef>
        <a:spcAft>
          <a:spcPct val="0"/>
        </a:spcAft>
        <a:buChar char="–"/>
        <a:defRPr sz="2400" b="1">
          <a:solidFill>
            <a:schemeClr val="bg1"/>
          </a:solidFill>
          <a:latin typeface="+mn-lt"/>
        </a:defRPr>
      </a:lvl2pPr>
      <a:lvl3pPr marL="1143000" indent="-228600" algn="l" rtl="0" fontAlgn="base">
        <a:spcBef>
          <a:spcPct val="20000"/>
        </a:spcBef>
        <a:spcAft>
          <a:spcPct val="0"/>
        </a:spcAft>
        <a:buChar char="•"/>
        <a:defRPr sz="2400">
          <a:solidFill>
            <a:schemeClr val="bg1"/>
          </a:solidFill>
          <a:latin typeface="+mn-lt"/>
        </a:defRPr>
      </a:lvl3pPr>
      <a:lvl4pPr marL="1600200" indent="-228600" algn="l" rtl="0" fontAlgn="base">
        <a:spcBef>
          <a:spcPct val="20000"/>
        </a:spcBef>
        <a:spcAft>
          <a:spcPct val="0"/>
        </a:spcAft>
        <a:buChar char="–"/>
        <a:defRPr sz="2000">
          <a:solidFill>
            <a:schemeClr val="bg1"/>
          </a:solidFill>
          <a:latin typeface="+mn-lt"/>
        </a:defRPr>
      </a:lvl4pPr>
      <a:lvl5pPr marL="2057400" indent="-228600" algn="l" rtl="0" fontAlgn="base">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108520" y="2528577"/>
            <a:ext cx="6012160" cy="1800845"/>
          </a:xfrm>
          <a:noFill/>
        </p:spPr>
        <p:txBody>
          <a:bodyPr/>
          <a:lstStyle/>
          <a:p>
            <a:pPr marL="0" marR="0" algn="ctr">
              <a:lnSpc>
                <a:spcPct val="107000"/>
              </a:lnSpc>
              <a:spcBef>
                <a:spcPts val="0"/>
              </a:spcBef>
              <a:spcAft>
                <a:spcPts val="800"/>
              </a:spcAft>
            </a:pP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МИНИСТЕРСТВО Н</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АУКИ И ОБРАЗОВАНИЯ АЗЕРБАЙДЖАНСКОЙ РЕСПУБЛИКИ</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АЗЕРБАЙДЖАНСКИЙ ТЕХНИЧЕКСКИЙ УНИВЕРСИТЕТ</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Рукопись в праве</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Гашимов Ниджат Яшар оглы (М361</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7)</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Шафиев Эльдар Руфаддин оглы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M</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361</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3)</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Казымов Мухаммед Джахангир оглы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M</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361</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3)</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az-Latn-AZ" sz="1800" b="1" dirty="0">
                <a:effectLst/>
                <a:latin typeface="Times New Roman" panose="02020603050405020304" pitchFamily="18"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МАГИСТЕРСКАЯ ДИССЕРТАЦИЯ</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на тему</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ИЗМЕРЕНИЕ ДАЛЬНОСТИ ДЕЙСТВИЯ РАДИОЛОКАЦИОННЫХ СИСТЕМ</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uk-UA" dirty="0">
              <a:latin typeface="Tahoma"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252536" y="2528577"/>
            <a:ext cx="5292080" cy="1800845"/>
          </a:xfrm>
          <a:noFill/>
        </p:spPr>
        <p:txBody>
          <a:bodyPr/>
          <a:lstStyle/>
          <a:p>
            <a:pPr marL="0" marR="0" algn="ctr">
              <a:lnSpc>
                <a:spcPct val="107000"/>
              </a:lnSpc>
              <a:spcBef>
                <a:spcPts val="0"/>
              </a:spcBef>
              <a:spcAft>
                <a:spcPts val="800"/>
              </a:spcAft>
            </a:pPr>
            <a:r>
              <a:rPr lang="ru-RU" dirty="0">
                <a:latin typeface="Times New Roman" panose="02020603050405020304" pitchFamily="18" charset="0"/>
                <a:cs typeface="Times New Roman" panose="02020603050405020304" pitchFamily="18" charset="0"/>
              </a:rPr>
              <a:t>ГЛАВА 2. ИЗМЕРЕНИЕ ХАРАКТЕРИСТИК ЦЕЛИ.</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Представляется студентом:</a:t>
            </a:r>
            <a:br>
              <a:rPr lang="ru-RU" dirty="0">
                <a:latin typeface="Times New Roman" panose="02020603050405020304" pitchFamily="18" charset="0"/>
                <a:cs typeface="Times New Roman" panose="02020603050405020304" pitchFamily="18" charset="0"/>
              </a:rPr>
            </a:b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Казымов Мухаммед Джахангир оглы  (M361R3</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7868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2051719" y="758255"/>
            <a:ext cx="7092279"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2051719" y="0"/>
            <a:ext cx="7092280" cy="764704"/>
          </a:xfrm>
          <a:solidFill>
            <a:schemeClr val="bg1"/>
          </a:solidFill>
          <a:ln>
            <a:solidFill>
              <a:schemeClr val="bg1"/>
            </a:solidFill>
          </a:ln>
        </p:spPr>
        <p:txBody>
          <a:bodyPr/>
          <a:lstStyle/>
          <a:p>
            <a:pPr marL="0" marR="0"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2.1.ИЗМЕРЕНИЕХАРАКТЕРИСТИКЦЕЛИ</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РАДИОЛОКАЦИОННЫМИ СИСТЕМАМИ.</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20" name="Picture 19">
            <a:extLst>
              <a:ext uri="{FF2B5EF4-FFF2-40B4-BE49-F238E27FC236}">
                <a16:creationId xmlns:a16="http://schemas.microsoft.com/office/drawing/2014/main" id="{53FCEA9C-96F5-B3B9-4806-218E346AB362}"/>
              </a:ext>
            </a:extLst>
          </p:cNvPr>
          <p:cNvPicPr>
            <a:picLocks noChangeAspect="1"/>
          </p:cNvPicPr>
          <p:nvPr/>
        </p:nvPicPr>
        <p:blipFill>
          <a:blip r:embed="rId2"/>
          <a:stretch>
            <a:fillRect/>
          </a:stretch>
        </p:blipFill>
        <p:spPr>
          <a:xfrm>
            <a:off x="2536904" y="908719"/>
            <a:ext cx="6121908" cy="5597927"/>
          </a:xfrm>
          <a:prstGeom prst="rect">
            <a:avLst/>
          </a:prstGeom>
        </p:spPr>
      </p:pic>
      <p:sp>
        <p:nvSpPr>
          <p:cNvPr id="22" name="TextBox 21">
            <a:extLst>
              <a:ext uri="{FF2B5EF4-FFF2-40B4-BE49-F238E27FC236}">
                <a16:creationId xmlns:a16="http://schemas.microsoft.com/office/drawing/2014/main" id="{CAA545E4-9685-7148-8C6F-043EC7552512}"/>
              </a:ext>
            </a:extLst>
          </p:cNvPr>
          <p:cNvSpPr txBox="1"/>
          <p:nvPr/>
        </p:nvSpPr>
        <p:spPr>
          <a:xfrm>
            <a:off x="0" y="2335192"/>
            <a:ext cx="2160240" cy="2744982"/>
          </a:xfrm>
          <a:prstGeom prst="rect">
            <a:avLst/>
          </a:prstGeom>
          <a:noFill/>
        </p:spPr>
        <p:txBody>
          <a:bodyPr wrap="square">
            <a:spAutoFit/>
          </a:bodyPr>
          <a:lstStyle/>
          <a:p>
            <a:pPr marL="0" marR="0">
              <a:lnSpc>
                <a:spcPct val="107000"/>
              </a:lnSpc>
              <a:spcBef>
                <a:spcPts val="0"/>
              </a:spcBef>
              <a:spcAft>
                <a:spcPts val="800"/>
              </a:spcAft>
            </a:pPr>
            <a:r>
              <a:rPr lang="ru-RU"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.RCS означает поперечное сечение радара. Это показатель отражательной способности объекта для радиолокационных волн. .</a:t>
            </a:r>
            <a:endPar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4525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5825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marL="0" marR="0"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2.1.ИЗМЕРЕНИЕХАРАКТЕРИСТИКЦЕЛИ</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РАДИОЛОКАЦИОННЫМИ СИСТЕМАМИ</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8813A68-C825-B935-642F-C4C55A3C305E}"/>
              </a:ext>
            </a:extLst>
          </p:cNvPr>
          <p:cNvPicPr>
            <a:picLocks noChangeAspect="1"/>
          </p:cNvPicPr>
          <p:nvPr/>
        </p:nvPicPr>
        <p:blipFill>
          <a:blip r:embed="rId2"/>
          <a:stretch>
            <a:fillRect/>
          </a:stretch>
        </p:blipFill>
        <p:spPr>
          <a:xfrm>
            <a:off x="2357182" y="1087202"/>
            <a:ext cx="6121908" cy="5448300"/>
          </a:xfrm>
          <a:prstGeom prst="rect">
            <a:avLst/>
          </a:prstGeom>
        </p:spPr>
      </p:pic>
    </p:spTree>
    <p:extLst>
      <p:ext uri="{BB962C8B-B14F-4D97-AF65-F5344CB8AC3E}">
        <p14:creationId xmlns:p14="http://schemas.microsoft.com/office/powerpoint/2010/main" val="662706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8107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marL="0" marR="0"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2.1.ИЗМЕРЕНИЕХАРАКТЕРИСТИКЦЕЛИ</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РАДИОЛОКАЦИОННЫМИ СИСТЕМАМИ</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A7F679D5-9064-1BB6-8CCE-09E1135DA43E}"/>
              </a:ext>
            </a:extLst>
          </p:cNvPr>
          <p:cNvPicPr>
            <a:picLocks noChangeAspect="1"/>
          </p:cNvPicPr>
          <p:nvPr/>
        </p:nvPicPr>
        <p:blipFill>
          <a:blip r:embed="rId2"/>
          <a:stretch>
            <a:fillRect/>
          </a:stretch>
        </p:blipFill>
        <p:spPr>
          <a:xfrm>
            <a:off x="2267744" y="1141064"/>
            <a:ext cx="6121908" cy="4520184"/>
          </a:xfrm>
          <a:prstGeom prst="rect">
            <a:avLst/>
          </a:prstGeom>
        </p:spPr>
      </p:pic>
      <p:pic>
        <p:nvPicPr>
          <p:cNvPr id="15" name="Picture 14">
            <a:extLst>
              <a:ext uri="{FF2B5EF4-FFF2-40B4-BE49-F238E27FC236}">
                <a16:creationId xmlns:a16="http://schemas.microsoft.com/office/drawing/2014/main" id="{02A9CD6E-A498-C550-ADC3-E4B29E85F5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43375"/>
            <a:ext cx="2267744" cy="3317873"/>
          </a:xfrm>
          <a:prstGeom prst="rect">
            <a:avLst/>
          </a:prstGeom>
        </p:spPr>
      </p:pic>
    </p:spTree>
    <p:extLst>
      <p:ext uri="{BB962C8B-B14F-4D97-AF65-F5344CB8AC3E}">
        <p14:creationId xmlns:p14="http://schemas.microsoft.com/office/powerpoint/2010/main" val="3662124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5825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marL="0" marR="0" algn="ctr">
              <a:lnSpc>
                <a:spcPct val="107000"/>
              </a:lnSpc>
              <a:spcBef>
                <a:spcPts val="200"/>
              </a:spcBef>
              <a:spcAft>
                <a:spcPts val="0"/>
              </a:spcAft>
            </a:pP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8813A68-C825-B935-642F-C4C55A3C305E}"/>
              </a:ext>
            </a:extLst>
          </p:cNvPr>
          <p:cNvPicPr>
            <a:picLocks noChangeAspect="1"/>
          </p:cNvPicPr>
          <p:nvPr/>
        </p:nvPicPr>
        <p:blipFill>
          <a:blip r:embed="rId2"/>
          <a:stretch>
            <a:fillRect/>
          </a:stretch>
        </p:blipFill>
        <p:spPr>
          <a:xfrm>
            <a:off x="2357182" y="1087202"/>
            <a:ext cx="6121908" cy="5448300"/>
          </a:xfrm>
          <a:prstGeom prst="rect">
            <a:avLst/>
          </a:prstGeom>
        </p:spPr>
      </p:pic>
    </p:spTree>
    <p:extLst>
      <p:ext uri="{BB962C8B-B14F-4D97-AF65-F5344CB8AC3E}">
        <p14:creationId xmlns:p14="http://schemas.microsoft.com/office/powerpoint/2010/main" val="3058237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5825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Повышенная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Измерение целевых характеристик с разных углов обзора и с разной частотой;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Последние два фактора зависят от деталей системного приложения.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большинстве импульсных радаров точность определения дальности значительно выше, чем точность определения поперечной дальности (угловая точность, умноженная на дальность до цели). Аналогичным образом, точность определения радиальной скорости значительно выше, чем точность определения скорости в поперечном диапазоне. Когда два или более радара наблюдают за целью, их измерения дальности могут быть объединены для значительного повышения общей точности измерения местоположения и скорости. Этот метод иногда называют мультилатерацией.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 МУЛЬТИРАДАРНЫЕ ИЗМЕРЕНИЯ</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5193EF9-9028-6AB6-38AF-3830A5A3D254}"/>
              </a:ext>
            </a:extLst>
          </p:cNvPr>
          <p:cNvPicPr>
            <a:picLocks noChangeAspect="1"/>
          </p:cNvPicPr>
          <p:nvPr/>
        </p:nvPicPr>
        <p:blipFill>
          <a:blip r:embed="rId2"/>
          <a:stretch>
            <a:fillRect/>
          </a:stretch>
        </p:blipFill>
        <p:spPr>
          <a:xfrm>
            <a:off x="2051720" y="1024128"/>
            <a:ext cx="6460315" cy="5075617"/>
          </a:xfrm>
          <a:prstGeom prst="rect">
            <a:avLst/>
          </a:prstGeom>
        </p:spPr>
      </p:pic>
    </p:spTree>
    <p:extLst>
      <p:ext uri="{BB962C8B-B14F-4D97-AF65-F5344CB8AC3E}">
        <p14:creationId xmlns:p14="http://schemas.microsoft.com/office/powerpoint/2010/main" val="4022685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5825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Повышенная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Измерение целевых характеристик с разных углов обзора и с разной частотой; LOS означает "Прямая видимость". В радиолокационной системе LOS относится к прямой линии между радаром и целью.</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Последние два фактора зависят от деталей системного приложения.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большинстве импульсных радаров точность определения дальности значительно выше, чем точность определения поперечной дальности (угловая точность, умноженная на дальность до цели). Аналогичным образом, точность определения радиальной скорости значительно выше, чем точность определения скорости в поперечном диапазоне. Когда два или более радара наблюдают за целью, их измерения дальности могут быть объединены для значительного повышения общей точности измерения местоположения и скорости. Этот метод иногда называют мультилатерацией.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 МУЛЬТИРАДАРНЫЕ ИЗМЕРЕНИЯ</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89C29230-58A0-6F9A-759C-11E0F1AADB4D}"/>
              </a:ext>
            </a:extLst>
          </p:cNvPr>
          <p:cNvPicPr>
            <a:picLocks noChangeAspect="1"/>
          </p:cNvPicPr>
          <p:nvPr/>
        </p:nvPicPr>
        <p:blipFill>
          <a:blip r:embed="rId2"/>
          <a:stretch>
            <a:fillRect/>
          </a:stretch>
        </p:blipFill>
        <p:spPr>
          <a:xfrm>
            <a:off x="2123728" y="764704"/>
            <a:ext cx="6624736" cy="6099745"/>
          </a:xfrm>
          <a:prstGeom prst="rect">
            <a:avLst/>
          </a:prstGeom>
        </p:spPr>
      </p:pic>
      <p:sp>
        <p:nvSpPr>
          <p:cNvPr id="9" name="TextBox 8">
            <a:extLst>
              <a:ext uri="{FF2B5EF4-FFF2-40B4-BE49-F238E27FC236}">
                <a16:creationId xmlns:a16="http://schemas.microsoft.com/office/drawing/2014/main" id="{9918AD80-00A0-92FE-90D0-582F86242A11}"/>
              </a:ext>
            </a:extLst>
          </p:cNvPr>
          <p:cNvSpPr txBox="1"/>
          <p:nvPr/>
        </p:nvSpPr>
        <p:spPr>
          <a:xfrm>
            <a:off x="0" y="2204864"/>
            <a:ext cx="2051720" cy="2585323"/>
          </a:xfrm>
          <a:prstGeom prst="rect">
            <a:avLst/>
          </a:prstGeom>
          <a:solidFill>
            <a:schemeClr val="bg1"/>
          </a:solidFill>
        </p:spPr>
        <p:txBody>
          <a:bodyPr wrap="square" rtlCol="0">
            <a:spAutoFit/>
          </a:bodyPr>
          <a:lstStyle/>
          <a:p>
            <a:r>
              <a:rPr lang="ru-RU" sz="1800" dirty="0">
                <a:solidFill>
                  <a:srgbClr val="080808"/>
                </a:solidFill>
                <a:effectLst/>
                <a:latin typeface="Times New Roman" panose="02020603050405020304" pitchFamily="18" charset="0"/>
                <a:ea typeface="Calibri" panose="020F0502020204030204" pitchFamily="34" charset="0"/>
              </a:rPr>
              <a:t>LOS означает "Прямая видимость". В радиолокационной системе LOS относится к прямой линии между радаром и целью.</a:t>
            </a:r>
            <a:endParaRPr lang="en-US" dirty="0">
              <a:solidFill>
                <a:srgbClr val="080808"/>
              </a:solidFill>
            </a:endParaRPr>
          </a:p>
        </p:txBody>
      </p:sp>
    </p:spTree>
    <p:extLst>
      <p:ext uri="{BB962C8B-B14F-4D97-AF65-F5344CB8AC3E}">
        <p14:creationId xmlns:p14="http://schemas.microsoft.com/office/powerpoint/2010/main" val="4018494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5825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Повышенная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Измерение целевых характеристик с разных углов обзора и с разной частотой;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Последние два фактора зависят от деталей системного приложения.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В большинстве импульсных радаров точность определения дальности значительно выше, чем точность определения поперечной дальности (угловая точность, умноженная на дальность до цели). Аналогичным образом, точность определения радиальной скорости значительно выше, чем точность определения скорости в поперечном диапазоне. Когда два или более радара наблюдают за целью, их измерения дальности могут быть объединены для значительного повышения общей точности измерения местоположения и скорости. Этот метод иногда называют мультилатерацией.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 МУЛЬТИРАДАРНЫЕ ИЗМЕРЕНИЯ</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5193EF9-9028-6AB6-38AF-3830A5A3D254}"/>
              </a:ext>
            </a:extLst>
          </p:cNvPr>
          <p:cNvPicPr>
            <a:picLocks noChangeAspect="1"/>
          </p:cNvPicPr>
          <p:nvPr/>
        </p:nvPicPr>
        <p:blipFill>
          <a:blip r:embed="rId2"/>
          <a:stretch>
            <a:fillRect/>
          </a:stretch>
        </p:blipFill>
        <p:spPr>
          <a:xfrm>
            <a:off x="2051720" y="1024128"/>
            <a:ext cx="6460315" cy="5075617"/>
          </a:xfrm>
          <a:prstGeom prst="rect">
            <a:avLst/>
          </a:prstGeom>
        </p:spPr>
      </p:pic>
    </p:spTree>
    <p:extLst>
      <p:ext uri="{BB962C8B-B14F-4D97-AF65-F5344CB8AC3E}">
        <p14:creationId xmlns:p14="http://schemas.microsoft.com/office/powerpoint/2010/main" val="39031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57580-EBB9-2880-6F4C-E03A402ED629}"/>
              </a:ext>
            </a:extLst>
          </p:cNvPr>
          <p:cNvSpPr>
            <a:spLocks noGrp="1"/>
          </p:cNvSpPr>
          <p:nvPr>
            <p:ph type="title"/>
          </p:nvPr>
        </p:nvSpPr>
        <p:spPr>
          <a:xfrm>
            <a:off x="1692274" y="0"/>
            <a:ext cx="7451725" cy="841375"/>
          </a:xfrm>
          <a:solidFill>
            <a:schemeClr val="bg1"/>
          </a:solidFill>
          <a:ln>
            <a:solidFill>
              <a:schemeClr val="bg1"/>
            </a:solidFill>
          </a:ln>
        </p:spPr>
        <p:txBody>
          <a:bodyPr/>
          <a:lstStyle/>
          <a:p>
            <a:pPr algn="ct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 СГЛАЖИВАНИЕ ИЗМЕРЕНИЙ И ОТСЛЕЖИВАНИЕ.</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A6E5C6D1-8F88-0AE3-2C9F-0E35A26CBFFA}"/>
              </a:ext>
            </a:extLst>
          </p:cNvPr>
          <p:cNvSpPr>
            <a:spLocks noGrp="1"/>
          </p:cNvSpPr>
          <p:nvPr>
            <p:ph idx="1"/>
          </p:nvPr>
        </p:nvSpPr>
        <p:spPr>
          <a:xfrm>
            <a:off x="1692274" y="841375"/>
            <a:ext cx="7451724" cy="6016625"/>
          </a:xfrm>
          <a:solidFill>
            <a:schemeClr val="bg1"/>
          </a:solidFill>
          <a:ln>
            <a:solidFill>
              <a:schemeClr val="bg1"/>
            </a:solidFill>
          </a:ln>
        </p:spPr>
        <p:txBody>
          <a:bodyPr/>
          <a:lstStyle/>
          <a:p>
            <a:r>
              <a:rPr lang="ru-RU" sz="1600" dirty="0">
                <a:solidFill>
                  <a:srgbClr val="080808"/>
                </a:solidFill>
                <a:latin typeface="Times New Roman" panose="02020603050405020304" pitchFamily="18" charset="0"/>
                <a:cs typeface="Times New Roman" panose="02020603050405020304" pitchFamily="18" charset="0"/>
              </a:rPr>
              <a:t>Сглаживание измерений и отслеживание являются методами обработки данных, используемых в различных областях, включая радиолокационные системы.</a:t>
            </a:r>
            <a:endParaRPr lang="en-US" sz="1600" dirty="0">
              <a:solidFill>
                <a:srgbClr val="080808"/>
              </a:solidFill>
              <a:latin typeface="Times New Roman" panose="02020603050405020304" pitchFamily="18" charset="0"/>
              <a:cs typeface="Times New Roman" panose="02020603050405020304" pitchFamily="18" charset="0"/>
            </a:endParaRPr>
          </a:p>
          <a:p>
            <a:r>
              <a:rPr lang="ru-RU" sz="1600" dirty="0">
                <a:solidFill>
                  <a:srgbClr val="080808"/>
                </a:solidFill>
                <a:latin typeface="Times New Roman" panose="02020603050405020304" pitchFamily="18" charset="0"/>
                <a:cs typeface="Times New Roman" panose="02020603050405020304" pitchFamily="18" charset="0"/>
              </a:rPr>
              <a:t>Сглаживание измерений - это процесс уменьшения шума в данных путем усреднения или фильтрации исходной последовательности измерений. Данный метод позволяет получить более точное представление о значении переменной на основе нескольких измерений. Например, в радиолокации сглаживание может использоваться для улучшения точности измерения расстояний и скоростей, убирая измерения, которые являются выбросами.</a:t>
            </a:r>
            <a:endParaRPr lang="en-US" sz="1600" dirty="0">
              <a:solidFill>
                <a:srgbClr val="080808"/>
              </a:solidFill>
              <a:latin typeface="Times New Roman" panose="02020603050405020304" pitchFamily="18" charset="0"/>
              <a:cs typeface="Times New Roman" panose="02020603050405020304" pitchFamily="18" charset="0"/>
            </a:endParaRPr>
          </a:p>
          <a:p>
            <a:r>
              <a:rPr lang="ru-RU" sz="1600" dirty="0">
                <a:solidFill>
                  <a:srgbClr val="080808"/>
                </a:solidFill>
                <a:latin typeface="Times New Roman" panose="02020603050405020304" pitchFamily="18" charset="0"/>
                <a:cs typeface="Times New Roman" panose="02020603050405020304" pitchFamily="18" charset="0"/>
              </a:rPr>
              <a:t>Отслеживание - это метод прогнозирования будущих значений переменной на основе ее текущих значений и изменений. Этот метод позволяет прогнозировать изменения скорости и направления движения объекта, что является важным для системы радиолокации. Например, при отслеживании движения летательного аппарата, алгоритм отслеживания может использовать данные об изменении расстояния и направления, чтобы определить, куда направляется летательный аппарат.</a:t>
            </a:r>
            <a:endParaRPr lang="en-US" sz="1600" dirty="0">
              <a:solidFill>
                <a:srgbClr val="080808"/>
              </a:solidFill>
              <a:latin typeface="Times New Roman" panose="02020603050405020304" pitchFamily="18" charset="0"/>
              <a:cs typeface="Times New Roman" panose="02020603050405020304" pitchFamily="18" charset="0"/>
            </a:endParaRPr>
          </a:p>
          <a:p>
            <a:r>
              <a:rPr lang="ru-RU" sz="1600" dirty="0">
                <a:solidFill>
                  <a:srgbClr val="080808"/>
                </a:solidFill>
                <a:latin typeface="Times New Roman" panose="02020603050405020304" pitchFamily="18" charset="0"/>
                <a:cs typeface="Times New Roman" panose="02020603050405020304" pitchFamily="18" charset="0"/>
              </a:rPr>
              <a:t>Отслеживание и сглаживание являются ключевыми методами обработки данных в системах радиолокации. Они помогают улучшить точность измерений и предоставить более точную информацию о движении объектов.</a:t>
            </a:r>
            <a:endParaRPr lang="en-US" sz="16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2581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533525" y="758255"/>
            <a:ext cx="7610474"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Повышенная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Измерение целевых характеристик с разных углов обзора и с разной частотой;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Последние два фактора зависят от деталей системного приложения.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547662" y="0"/>
            <a:ext cx="7596338" cy="764704"/>
          </a:xfrm>
          <a:solidFill>
            <a:schemeClr val="bg1"/>
          </a:solidFill>
          <a:ln>
            <a:solidFill>
              <a:schemeClr val="bg1"/>
            </a:solidFill>
          </a:ln>
        </p:spPr>
        <p:txBody>
          <a:bodyPr/>
          <a:lstStyle/>
          <a:p>
            <a:pPr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  МЕТОДЫ РАДИОЛОКАЦИОННОГО СЛЕЖЕНИЯ.</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45D1C1B-1859-C3E1-8C28-662E54498D02}"/>
              </a:ext>
            </a:extLst>
          </p:cNvPr>
          <p:cNvSpPr txBox="1"/>
          <p:nvPr/>
        </p:nvSpPr>
        <p:spPr>
          <a:xfrm>
            <a:off x="1533525" y="733425"/>
            <a:ext cx="7610471" cy="5895220"/>
          </a:xfrm>
          <a:prstGeom prst="rect">
            <a:avLst/>
          </a:prstGeom>
          <a:solidFill>
            <a:schemeClr val="bg1"/>
          </a:solidFill>
        </p:spPr>
        <p:txBody>
          <a:bodyPr wrap="square">
            <a:spAutoFit/>
          </a:bodyPr>
          <a:lstStyle/>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Для реализации слежения в радиолокационных системах используется множество методов. В ранних вращающихся радарах наблюдения положения целей при последовательном сканировании отмечались на дисплее </a:t>
            </a:r>
            <a:r>
              <a:rPr lang="en-US"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PPI</a:t>
            </a: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 и эти положения связывались. Позже цифровая обработка обеспечила автоматическое измерение положения цели и расчет курса и скорости цели. Такие методы называются отслеживанием во время сканирования (</a:t>
            </a:r>
            <a:r>
              <a:rPr lang="en-US"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TWS</a:t>
            </a: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Антенные радары слежения обычно используют метод измерения для определения смещения цели от центра луча. </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К ним относятся:</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 Последовательное развертывание, при котором последовательные лучи передаются и принимаются с небольшим смещением по углу от основного луча;</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 Коническое сканирование, при котором антенна сканирует небольшой конус вокруг целевого положения;</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 Моноимпульсное измерение, при котором угловое положение цели измеряется одним импульсом с использованием разностных диаграмм направленности антенн.</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Сервопривод используется для направления и поддержания антенны направленной в направлении цели. Параметры фильтра углового слежения встроены в контур сервоуправления.</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Радары с фазированной антенной решеткой часто отслеживают множество целей одновременно и обладают большой гибкостью при определении времени проведения измерений слежения. Эти радары обычно используют моноимпульсные угловые измерения. Фильтр слежения реализован в цифровом компьютере, который также управляет процессом радиолокационных измерений. Многие такие радары используют рекурсивные фильтры Калмана для отслеживания, но другие собирают радарные данные и используют пакетную обработку.</a:t>
            </a:r>
            <a:endParaRPr lang="en-US" sz="1100" dirty="0">
              <a:solidFill>
                <a:srgbClr val="080808"/>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81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252536" y="2528577"/>
            <a:ext cx="5292080" cy="1800845"/>
          </a:xfrm>
          <a:noFill/>
        </p:spPr>
        <p:txBody>
          <a:bodyPr/>
          <a:lstStyle/>
          <a:p>
            <a:pPr marL="0" marR="0" algn="ctr">
              <a:lnSpc>
                <a:spcPct val="107000"/>
              </a:lnSpc>
              <a:spcBef>
                <a:spcPts val="0"/>
              </a:spcBef>
              <a:spcAft>
                <a:spcPts val="800"/>
              </a:spcAft>
            </a:pPr>
            <a:r>
              <a:rPr lang="ru-RU" dirty="0">
                <a:latin typeface="Times New Roman" panose="02020603050405020304" pitchFamily="18" charset="0"/>
                <a:cs typeface="Times New Roman" panose="02020603050405020304" pitchFamily="18" charset="0"/>
              </a:rPr>
              <a:t>ГЛАВА 1. ТОЧНОСТЬ РАДИОЛОКАЦИОННЫХ ИХМЕРЕНИЙ.</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Представляется студентом:</a:t>
            </a:r>
            <a:br>
              <a:rPr lang="ru-RU" dirty="0">
                <a:latin typeface="Times New Roman" panose="02020603050405020304" pitchFamily="18" charset="0"/>
                <a:cs typeface="Times New Roman" panose="02020603050405020304" pitchFamily="18" charset="0"/>
              </a:rPr>
            </a:b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Гашимов Ниджат Яшар оглы (М361</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R</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7)</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1132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179512" y="2924944"/>
            <a:ext cx="5292080" cy="1800845"/>
          </a:xfrm>
          <a:noFill/>
        </p:spPr>
        <p:txBody>
          <a:bodyPr/>
          <a:lstStyle/>
          <a:p>
            <a:pPr marL="0" marR="0" algn="ctr">
              <a:lnSpc>
                <a:spcPct val="107000"/>
              </a:lnSpc>
              <a:spcBef>
                <a:spcPts val="0"/>
              </a:spcBef>
              <a:spcAft>
                <a:spcPts val="800"/>
              </a:spcAft>
            </a:pPr>
            <a:r>
              <a:rPr lang="ru-RU" dirty="0">
                <a:latin typeface="Times New Roman" panose="02020603050405020304" pitchFamily="18" charset="0"/>
                <a:cs typeface="Times New Roman" panose="02020603050405020304" pitchFamily="18" charset="0"/>
              </a:rPr>
              <a:t>ГЛАВА 3. ТЕОРЕТИЧЕСКОЕ ПРИМЕНЕНИЕ РАДИОЛОКАЦИОННЫХ МЕТОДОВ ИЗМЕРЕНИЯ ЧЕРЕЗ VBA SOFTWARE.</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Представляется студентом:</a:t>
            </a:r>
            <a:br>
              <a:rPr lang="ru-RU" dirty="0">
                <a:latin typeface="Times New Roman" panose="02020603050405020304" pitchFamily="18" charset="0"/>
                <a:cs typeface="Times New Roman" panose="02020603050405020304" pitchFamily="18" charset="0"/>
              </a:rPr>
            </a:b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Шафиев Эльдар Руфаддин оглы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M</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361</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R</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3)</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8710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2970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 ИЗМЕРЕНИЕ ТОЧНОСТИ ИЗМЕРЕНИЯ ДИАПАЗОНА ЧЕРЕЗ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VBA SOFT</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CD7C547-5D25-36F3-382F-DE4499F2B730}"/>
              </a:ext>
            </a:extLst>
          </p:cNvPr>
          <p:cNvPicPr>
            <a:picLocks noChangeAspect="1"/>
          </p:cNvPicPr>
          <p:nvPr/>
        </p:nvPicPr>
        <p:blipFill>
          <a:blip r:embed="rId2"/>
          <a:stretch>
            <a:fillRect/>
          </a:stretch>
        </p:blipFill>
        <p:spPr>
          <a:xfrm>
            <a:off x="3131840" y="1067619"/>
            <a:ext cx="5905884" cy="5423916"/>
          </a:xfrm>
          <a:prstGeom prst="rect">
            <a:avLst/>
          </a:prstGeom>
        </p:spPr>
      </p:pic>
      <p:pic>
        <p:nvPicPr>
          <p:cNvPr id="6" name="Picture 5">
            <a:extLst>
              <a:ext uri="{FF2B5EF4-FFF2-40B4-BE49-F238E27FC236}">
                <a16:creationId xmlns:a16="http://schemas.microsoft.com/office/drawing/2014/main" id="{3D0FBD46-A4CB-BB4D-E9A9-D4FFEE60C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32856"/>
            <a:ext cx="3131839" cy="3600400"/>
          </a:xfrm>
          <a:prstGeom prst="rect">
            <a:avLst/>
          </a:prstGeom>
        </p:spPr>
      </p:pic>
    </p:spTree>
    <p:extLst>
      <p:ext uri="{BB962C8B-B14F-4D97-AF65-F5344CB8AC3E}">
        <p14:creationId xmlns:p14="http://schemas.microsoft.com/office/powerpoint/2010/main" val="529621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2970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 ИЗМЕРЕНИЕ ТОЧНОСТИ ИЗМЕРЕНИЯ ДИАПАЗОНА ЧЕРЕЗ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VBA SOFT</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CD7C547-5D25-36F3-382F-DE4499F2B730}"/>
              </a:ext>
            </a:extLst>
          </p:cNvPr>
          <p:cNvPicPr>
            <a:picLocks noChangeAspect="1"/>
          </p:cNvPicPr>
          <p:nvPr/>
        </p:nvPicPr>
        <p:blipFill>
          <a:blip r:embed="rId2"/>
          <a:stretch>
            <a:fillRect/>
          </a:stretch>
        </p:blipFill>
        <p:spPr>
          <a:xfrm>
            <a:off x="3131840" y="1067619"/>
            <a:ext cx="5905884" cy="5423916"/>
          </a:xfrm>
          <a:prstGeom prst="rect">
            <a:avLst/>
          </a:prstGeom>
        </p:spPr>
      </p:pic>
      <p:pic>
        <p:nvPicPr>
          <p:cNvPr id="6" name="Picture 5">
            <a:extLst>
              <a:ext uri="{FF2B5EF4-FFF2-40B4-BE49-F238E27FC236}">
                <a16:creationId xmlns:a16="http://schemas.microsoft.com/office/drawing/2014/main" id="{3D0FBD46-A4CB-BB4D-E9A9-D4FFEE60C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32856"/>
            <a:ext cx="3131839" cy="3600400"/>
          </a:xfrm>
          <a:prstGeom prst="rect">
            <a:avLst/>
          </a:prstGeom>
        </p:spPr>
      </p:pic>
    </p:spTree>
    <p:extLst>
      <p:ext uri="{BB962C8B-B14F-4D97-AF65-F5344CB8AC3E}">
        <p14:creationId xmlns:p14="http://schemas.microsoft.com/office/powerpoint/2010/main" val="1738843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2970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lnSpc>
                <a:spcPct val="107000"/>
              </a:lnSpc>
              <a:spcBef>
                <a:spcPts val="200"/>
              </a:spcBef>
              <a:spcAft>
                <a:spcPts val="0"/>
              </a:spcAft>
            </a:pP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 ИЗМЕРЕНИЕ ТОЧНОСТИ ИЗМЕРЕНИЯ ДИАПАЗОНА ЧЕРЕЗ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VBA SOFT</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CD7C547-5D25-36F3-382F-DE4499F2B730}"/>
              </a:ext>
            </a:extLst>
          </p:cNvPr>
          <p:cNvPicPr>
            <a:picLocks noChangeAspect="1"/>
          </p:cNvPicPr>
          <p:nvPr/>
        </p:nvPicPr>
        <p:blipFill>
          <a:blip r:embed="rId2"/>
          <a:stretch>
            <a:fillRect/>
          </a:stretch>
        </p:blipFill>
        <p:spPr>
          <a:xfrm>
            <a:off x="3131840" y="1067619"/>
            <a:ext cx="5905884" cy="5423916"/>
          </a:xfrm>
          <a:prstGeom prst="rect">
            <a:avLst/>
          </a:prstGeom>
        </p:spPr>
      </p:pic>
      <p:pic>
        <p:nvPicPr>
          <p:cNvPr id="6" name="Picture 5">
            <a:extLst>
              <a:ext uri="{FF2B5EF4-FFF2-40B4-BE49-F238E27FC236}">
                <a16:creationId xmlns:a16="http://schemas.microsoft.com/office/drawing/2014/main" id="{3D0FBD46-A4CB-BB4D-E9A9-D4FFEE60C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32856"/>
            <a:ext cx="3131839" cy="3600400"/>
          </a:xfrm>
          <a:prstGeom prst="rect">
            <a:avLst/>
          </a:prstGeom>
        </p:spPr>
      </p:pic>
    </p:spTree>
    <p:extLst>
      <p:ext uri="{BB962C8B-B14F-4D97-AF65-F5344CB8AC3E}">
        <p14:creationId xmlns:p14="http://schemas.microsoft.com/office/powerpoint/2010/main" val="3001027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2970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marL="0" marR="0"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 ИЗМЕРЕНИЕ ТОЧНОСТИ УГЛОВОГО ИЗМЕРЕНИЯ ЧЕРЕЗ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VBA SOFT</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802A926D-7209-7A9C-CC35-3399A2AFF20D}"/>
              </a:ext>
            </a:extLst>
          </p:cNvPr>
          <p:cNvPicPr>
            <a:picLocks noChangeAspect="1"/>
          </p:cNvPicPr>
          <p:nvPr/>
        </p:nvPicPr>
        <p:blipFill>
          <a:blip r:embed="rId2"/>
          <a:stretch>
            <a:fillRect/>
          </a:stretch>
        </p:blipFill>
        <p:spPr>
          <a:xfrm>
            <a:off x="2267744" y="984581"/>
            <a:ext cx="6121908" cy="2764536"/>
          </a:xfrm>
          <a:prstGeom prst="rect">
            <a:avLst/>
          </a:prstGeom>
        </p:spPr>
      </p:pic>
      <p:pic>
        <p:nvPicPr>
          <p:cNvPr id="12" name="Picture 11">
            <a:extLst>
              <a:ext uri="{FF2B5EF4-FFF2-40B4-BE49-F238E27FC236}">
                <a16:creationId xmlns:a16="http://schemas.microsoft.com/office/drawing/2014/main" id="{8E0B90EE-A6FF-57A0-2413-E3E44A0241DA}"/>
              </a:ext>
            </a:extLst>
          </p:cNvPr>
          <p:cNvPicPr>
            <a:picLocks noChangeAspect="1"/>
          </p:cNvPicPr>
          <p:nvPr/>
        </p:nvPicPr>
        <p:blipFill rotWithShape="1">
          <a:blip r:embed="rId3">
            <a:extLst>
              <a:ext uri="{28A0092B-C50C-407E-A947-70E740481C1C}">
                <a14:useLocalDpi xmlns:a14="http://schemas.microsoft.com/office/drawing/2010/main" val="0"/>
              </a:ext>
            </a:extLst>
          </a:blip>
          <a:srcRect b="50843"/>
          <a:stretch/>
        </p:blipFill>
        <p:spPr>
          <a:xfrm>
            <a:off x="3537045" y="3968994"/>
            <a:ext cx="3583305" cy="2627671"/>
          </a:xfrm>
          <a:prstGeom prst="rect">
            <a:avLst/>
          </a:prstGeom>
        </p:spPr>
      </p:pic>
    </p:spTree>
    <p:extLst>
      <p:ext uri="{BB962C8B-B14F-4D97-AF65-F5344CB8AC3E}">
        <p14:creationId xmlns:p14="http://schemas.microsoft.com/office/powerpoint/2010/main" val="1432487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729705"/>
            <a:ext cx="7451726" cy="6099745"/>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двух или более радаров для измерения характеристик цели может дать ряд преимуществ. К ним относятся:</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точность определения местоположения и скорости за счет использования многодиапазонных измерений и измерений радиальной скорости для уменьшения ошибок измерения на разных расстояниях.;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Расширенные возможности для определения выгодного местоположения, геомет-рии измерений и частоты радара для проведения радиолокационных измерений.</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tabLst>
                <a:tab pos="1680845" algn="l"/>
              </a:tabLs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Улучшения точности, обеспечиваемые первым пунктом выше, рассматриваются в этом разделе.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marL="0" marR="0" algn="ctr">
              <a:lnSpc>
                <a:spcPct val="107000"/>
              </a:lnSpc>
              <a:spcBef>
                <a:spcPts val="200"/>
              </a:spcBef>
              <a:spcAft>
                <a:spcPts val="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 ИЗМЕРЕНИЕ ТОЧНОСТИ УГЛОВОГО ИЗМЕРЕНИЯ ЧЕРЕЗ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VBA SOFT</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a:t>
            </a:r>
            <a:endPar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6864CFF-93A7-C811-3D0A-C1ACC750B99D}"/>
              </a:ext>
            </a:extLst>
          </p:cNvPr>
          <p:cNvPicPr>
            <a:picLocks noChangeAspect="1"/>
          </p:cNvPicPr>
          <p:nvPr/>
        </p:nvPicPr>
        <p:blipFill rotWithShape="1">
          <a:blip r:embed="rId2"/>
          <a:srcRect b="48166"/>
          <a:stretch/>
        </p:blipFill>
        <p:spPr>
          <a:xfrm>
            <a:off x="3275857" y="1716514"/>
            <a:ext cx="5472607" cy="3712240"/>
          </a:xfrm>
          <a:prstGeom prst="rect">
            <a:avLst/>
          </a:prstGeom>
        </p:spPr>
      </p:pic>
      <p:pic>
        <p:nvPicPr>
          <p:cNvPr id="8" name="Picture 7">
            <a:extLst>
              <a:ext uri="{FF2B5EF4-FFF2-40B4-BE49-F238E27FC236}">
                <a16:creationId xmlns:a16="http://schemas.microsoft.com/office/drawing/2014/main" id="{3665567A-73E4-C147-A50C-D43E1FB39EE5}"/>
              </a:ext>
            </a:extLst>
          </p:cNvPr>
          <p:cNvPicPr>
            <a:picLocks noChangeAspect="1"/>
          </p:cNvPicPr>
          <p:nvPr/>
        </p:nvPicPr>
        <p:blipFill rotWithShape="1">
          <a:blip r:embed="rId3">
            <a:extLst>
              <a:ext uri="{28A0092B-C50C-407E-A947-70E740481C1C}">
                <a14:useLocalDpi xmlns:a14="http://schemas.microsoft.com/office/drawing/2010/main" val="0"/>
              </a:ext>
            </a:extLst>
          </a:blip>
          <a:srcRect t="50000"/>
          <a:stretch/>
        </p:blipFill>
        <p:spPr>
          <a:xfrm>
            <a:off x="1" y="2236277"/>
            <a:ext cx="3275856" cy="2672715"/>
          </a:xfrm>
          <a:prstGeom prst="rect">
            <a:avLst/>
          </a:prstGeom>
        </p:spPr>
      </p:pic>
    </p:spTree>
    <p:extLst>
      <p:ext uri="{BB962C8B-B14F-4D97-AF65-F5344CB8AC3E}">
        <p14:creationId xmlns:p14="http://schemas.microsoft.com/office/powerpoint/2010/main" val="1486072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AC893E1-6CAB-59E4-7519-8D15122AD75F}"/>
              </a:ext>
            </a:extLst>
          </p:cNvPr>
          <p:cNvSpPr/>
          <p:nvPr/>
        </p:nvSpPr>
        <p:spPr>
          <a:xfrm>
            <a:off x="1738561" y="0"/>
            <a:ext cx="7380312" cy="6858000"/>
          </a:xfrm>
          <a:prstGeom prst="rect">
            <a:avLst/>
          </a:prstGeom>
          <a:solidFill>
            <a:srgbClr val="0274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4D203C1C-F4CC-A945-4223-B023AE801149}"/>
              </a:ext>
            </a:extLst>
          </p:cNvPr>
          <p:cNvPicPr>
            <a:picLocks noChangeAspect="1"/>
          </p:cNvPicPr>
          <p:nvPr/>
        </p:nvPicPr>
        <p:blipFill>
          <a:blip r:embed="rId2"/>
          <a:stretch>
            <a:fillRect/>
          </a:stretch>
        </p:blipFill>
        <p:spPr>
          <a:xfrm>
            <a:off x="2699792" y="0"/>
            <a:ext cx="5324427" cy="6858000"/>
          </a:xfrm>
          <a:prstGeom prst="rect">
            <a:avLst/>
          </a:prstGeom>
        </p:spPr>
      </p:pic>
    </p:spTree>
    <p:extLst>
      <p:ext uri="{BB962C8B-B14F-4D97-AF65-F5344CB8AC3E}">
        <p14:creationId xmlns:p14="http://schemas.microsoft.com/office/powerpoint/2010/main" val="1527503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AC893E1-6CAB-59E4-7519-8D15122AD75F}"/>
              </a:ext>
            </a:extLst>
          </p:cNvPr>
          <p:cNvSpPr/>
          <p:nvPr/>
        </p:nvSpPr>
        <p:spPr>
          <a:xfrm>
            <a:off x="1619672" y="-2307"/>
            <a:ext cx="7380312" cy="6858000"/>
          </a:xfrm>
          <a:prstGeom prst="rect">
            <a:avLst/>
          </a:prstGeom>
          <a:solidFill>
            <a:srgbClr val="0274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just">
              <a:lnSpc>
                <a:spcPct val="107000"/>
              </a:lnSpc>
              <a:spcBef>
                <a:spcPts val="0"/>
              </a:spcBef>
              <a:spcAft>
                <a:spcPts val="800"/>
              </a:spcAft>
              <a:tabLst>
                <a:tab pos="2202815"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5408D212-D7A9-B306-58E1-BF81D9220572}"/>
              </a:ext>
            </a:extLst>
          </p:cNvPr>
          <p:cNvPicPr>
            <a:picLocks noChangeAspect="1"/>
          </p:cNvPicPr>
          <p:nvPr/>
        </p:nvPicPr>
        <p:blipFill>
          <a:blip r:embed="rId2"/>
          <a:stretch>
            <a:fillRect/>
          </a:stretch>
        </p:blipFill>
        <p:spPr>
          <a:xfrm>
            <a:off x="1979712" y="2338557"/>
            <a:ext cx="6121908" cy="2176272"/>
          </a:xfrm>
          <a:prstGeom prst="rect">
            <a:avLst/>
          </a:prstGeom>
        </p:spPr>
      </p:pic>
    </p:spTree>
    <p:extLst>
      <p:ext uri="{BB962C8B-B14F-4D97-AF65-F5344CB8AC3E}">
        <p14:creationId xmlns:p14="http://schemas.microsoft.com/office/powerpoint/2010/main" val="40200199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Vaisala Weather Radars &amp; Weather Radar Systems | Vaisala">
            <a:extLst>
              <a:ext uri="{FF2B5EF4-FFF2-40B4-BE49-F238E27FC236}">
                <a16:creationId xmlns:a16="http://schemas.microsoft.com/office/drawing/2014/main" id="{CDBCE0C4-F003-C492-F39A-39EFD8FC6B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803003"/>
            <a:ext cx="7266384"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150F70E-2EDE-9A47-7226-59A958E9A18C}"/>
              </a:ext>
            </a:extLst>
          </p:cNvPr>
          <p:cNvSpPr>
            <a:spLocks noGrp="1"/>
          </p:cNvSpPr>
          <p:nvPr>
            <p:ph type="title"/>
          </p:nvPr>
        </p:nvSpPr>
        <p:spPr>
          <a:xfrm>
            <a:off x="1331292" y="1285875"/>
            <a:ext cx="6769100" cy="508000"/>
          </a:xfrm>
        </p:spPr>
        <p:txBody>
          <a:bodyPr/>
          <a:lstStyle/>
          <a:p>
            <a:r>
              <a:rPr lang="ru-RU" dirty="0"/>
              <a:t>СПАСИБО ЗА ВАШЕ ВНИМАНИЕ</a:t>
            </a:r>
            <a:endParaRPr lang="en-US" dirty="0"/>
          </a:p>
        </p:txBody>
      </p:sp>
    </p:spTree>
    <p:extLst>
      <p:ext uri="{BB962C8B-B14F-4D97-AF65-F5344CB8AC3E}">
        <p14:creationId xmlns:p14="http://schemas.microsoft.com/office/powerpoint/2010/main" val="2194617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908175" y="328613"/>
            <a:ext cx="7056438" cy="723900"/>
          </a:xfrm>
        </p:spPr>
        <p:txBody>
          <a:bodyPr/>
          <a:lstStyle/>
          <a:p>
            <a:pPr algn="ct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1.1. ФАКТОРЫ, ВЛИЯЮЩИЕ НА ТОЧНОСТЬ РАДИОЛОКАЦИОННЫХ ИЗМЕРЕНИЙ.</a:t>
            </a:r>
            <a:b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dirty="0">
              <a:solidFill>
                <a:schemeClr val="tx1"/>
              </a:solidFill>
            </a:endParaRPr>
          </a:p>
        </p:txBody>
      </p:sp>
      <p:sp>
        <p:nvSpPr>
          <p:cNvPr id="114691" name="Rectangle 3"/>
          <p:cNvSpPr>
            <a:spLocks noGrp="1" noChangeArrowheads="1"/>
          </p:cNvSpPr>
          <p:nvPr>
            <p:ph type="body" idx="1"/>
          </p:nvPr>
        </p:nvSpPr>
        <p:spPr>
          <a:xfrm>
            <a:off x="1908175" y="836712"/>
            <a:ext cx="6984305" cy="5472608"/>
          </a:xfrm>
        </p:spPr>
        <p:txBody>
          <a:bodyPr/>
          <a:lstStyle/>
          <a:p>
            <a:pPr marL="0" indent="0">
              <a:buNone/>
            </a:pPr>
            <a:r>
              <a:rPr lang="ru-RU" sz="1600" dirty="0">
                <a:solidFill>
                  <a:srgbClr val="080808"/>
                </a:solidFill>
              </a:rPr>
              <a:t>• </a:t>
            </a:r>
            <a:r>
              <a:rPr lang="ru-RU" sz="1400" dirty="0">
                <a:solidFill>
                  <a:srgbClr val="080808"/>
                </a:solidFill>
              </a:rPr>
              <a:t>S/N это случайная погрешность измерения.</a:t>
            </a:r>
            <a:endParaRPr lang="en-US" sz="1400" dirty="0">
              <a:solidFill>
                <a:srgbClr val="080808"/>
              </a:solidFill>
            </a:endParaRPr>
          </a:p>
          <a:p>
            <a:pPr marL="0" indent="0">
              <a:buNone/>
            </a:pPr>
            <a:r>
              <a:rPr lang="ru-RU" sz="1400" dirty="0">
                <a:solidFill>
                  <a:srgbClr val="080808"/>
                </a:solidFill>
              </a:rPr>
              <a:t>• S/N: S/N означает отношение сигнал/шум. Это показатель силы сигнала, возвращаемого целью, по сравнению с шумом в системе. </a:t>
            </a:r>
          </a:p>
          <a:p>
            <a:pPr marL="0" indent="0">
              <a:buNone/>
            </a:pPr>
            <a:r>
              <a:rPr lang="ru-RU" sz="1400" dirty="0">
                <a:solidFill>
                  <a:srgbClr val="080808"/>
                </a:solidFill>
              </a:rPr>
              <a:t>• Случайная ошибка измерения с фиксированным стандартным отклонением, вызванная источниками шума на последних каскадах радиолокационного приемника. Эти ошибки обычно невелики и соответствуют независимым от S/N ошибкам, возникающим при больших значениях S/N. Таким образом, они устанавливают ограничение на то, насколько случайные ошибки могут быть уменьшены за счет увеличения S/N.</a:t>
            </a:r>
          </a:p>
          <a:p>
            <a:pPr marL="0" indent="0">
              <a:buNone/>
            </a:pPr>
            <a:r>
              <a:rPr lang="ru-RU" sz="1400" dirty="0">
                <a:solidFill>
                  <a:srgbClr val="080808"/>
                </a:solidFill>
              </a:rPr>
              <a:t>• Ошибка смещения, связанная с процессом калибровки и измерения радара. Эти ошибки могут случайным образом изменяться в зависимости от смещения при калибровке радара, только при больших временах корреляции по сравнению с обычным периодом наблюдения радаром.</a:t>
            </a:r>
          </a:p>
          <a:p>
            <a:pPr marL="0" indent="0">
              <a:buNone/>
            </a:pPr>
            <a:r>
              <a:rPr lang="ru-RU" sz="1400" dirty="0">
                <a:solidFill>
                  <a:srgbClr val="080808"/>
                </a:solidFill>
              </a:rPr>
              <a:t>• Ошибки, обусловленные условиями распространения радиолокатора, или неточности в корректировке условий распространения. Компоненты этих ошибок могут случайным образом изменяться от наблюдения к наблюдению, как ошибки измерений, выполненных радаром, или оставаться фиксированными в течение длительного времени, как ошибки смещения радара.</a:t>
            </a:r>
          </a:p>
          <a:p>
            <a:pPr marL="0" indent="0">
              <a:buNone/>
            </a:pPr>
            <a:r>
              <a:rPr lang="ru-RU" sz="1400" dirty="0">
                <a:solidFill>
                  <a:srgbClr val="080808"/>
                </a:solidFill>
              </a:rPr>
              <a:t>• Ошибки из-за источников помех, таких как радиолокационные помехи, а также сигналы радиолокационных помех.</a:t>
            </a:r>
          </a:p>
          <a:p>
            <a:pPr marL="0" indent="0">
              <a:buNone/>
            </a:pPr>
            <a:r>
              <a:rPr lang="ru-RU" sz="1400" dirty="0">
                <a:solidFill>
                  <a:srgbClr val="080808"/>
                </a:solidFill>
              </a:rPr>
              <a:t>• Ошибки, вызванные мерцанием мишени.</a:t>
            </a:r>
          </a:p>
          <a:p>
            <a:pPr marL="0" indent="0">
              <a:buNone/>
            </a:pPr>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908174" y="0"/>
            <a:ext cx="7235825" cy="1052513"/>
          </a:xfrm>
          <a:solidFill>
            <a:schemeClr val="bg1"/>
          </a:solidFill>
        </p:spPr>
        <p:txBody>
          <a:bodyPr/>
          <a:lstStyle/>
          <a:p>
            <a:pPr marL="457200" marR="0" lvl="1" algn="ctr">
              <a:lnSpc>
                <a:spcPct val="107000"/>
              </a:lnSpc>
              <a:spcBef>
                <a:spcPts val="0"/>
              </a:spcBef>
              <a:spcAft>
                <a:spcPts val="800"/>
              </a:spcAft>
            </a:pP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1.2.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ИЗМЕРЕНИЯ ДИАПАЗОНА</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2">
            <a:extLst>
              <a:ext uri="{FF2B5EF4-FFF2-40B4-BE49-F238E27FC236}">
                <a16:creationId xmlns:a16="http://schemas.microsoft.com/office/drawing/2014/main" id="{20CEC7CA-A315-8DE4-E33A-ED68589DB06D}"/>
              </a:ext>
            </a:extLst>
          </p:cNvPr>
          <p:cNvSpPr txBox="1">
            <a:spLocks noChangeArrowheads="1"/>
          </p:cNvSpPr>
          <p:nvPr/>
        </p:nvSpPr>
        <p:spPr bwMode="auto">
          <a:xfrm>
            <a:off x="1908173" y="980728"/>
            <a:ext cx="7235825" cy="5877272"/>
          </a:xfrm>
          <a:prstGeom prst="rect">
            <a:avLst/>
          </a:prstGeom>
          <a:solidFill>
            <a:schemeClr val="bg1"/>
          </a:solidFill>
          <a:ln w="9525">
            <a:no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457200" lvl="1" algn="ctr">
              <a:lnSpc>
                <a:spcPct val="107000"/>
              </a:lnSpc>
              <a:spcBef>
                <a:spcPts val="0"/>
              </a:spcBef>
              <a:spcAft>
                <a:spcPts val="800"/>
              </a:spcAft>
            </a:pPr>
            <a:endParaRPr lang="en-US" sz="1800" kern="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16">
            <a:extLst>
              <a:ext uri="{FF2B5EF4-FFF2-40B4-BE49-F238E27FC236}">
                <a16:creationId xmlns:a16="http://schemas.microsoft.com/office/drawing/2014/main" id="{C119D8BB-1CE9-4C89-DAD3-D2F02BCFF644}"/>
              </a:ext>
            </a:extLst>
          </p:cNvPr>
          <p:cNvPicPr>
            <a:picLocks noChangeAspect="1"/>
          </p:cNvPicPr>
          <p:nvPr/>
        </p:nvPicPr>
        <p:blipFill>
          <a:blip r:embed="rId2"/>
          <a:stretch>
            <a:fillRect/>
          </a:stretch>
        </p:blipFill>
        <p:spPr>
          <a:xfrm>
            <a:off x="2195736" y="818388"/>
            <a:ext cx="6121908" cy="5221224"/>
          </a:xfrm>
          <a:prstGeom prst="rect">
            <a:avLst/>
          </a:prstGeom>
        </p:spPr>
      </p:pic>
    </p:spTree>
    <p:extLst>
      <p:ext uri="{BB962C8B-B14F-4D97-AF65-F5344CB8AC3E}">
        <p14:creationId xmlns:p14="http://schemas.microsoft.com/office/powerpoint/2010/main" val="2215351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908174" y="0"/>
            <a:ext cx="7235825" cy="1052513"/>
          </a:xfrm>
          <a:solidFill>
            <a:schemeClr val="bg1"/>
          </a:solidFill>
        </p:spPr>
        <p:txBody>
          <a:bodyPr/>
          <a:lstStyle/>
          <a:p>
            <a:pPr algn="ctr"/>
            <a:r>
              <a:rPr lang="en-US" sz="1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1.2. </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ИЗМЕРЕНИЯ ДИАПАЗОНА (2)</a:t>
            </a:r>
            <a:endParaRPr lang="en-US" dirty="0">
              <a:solidFill>
                <a:schemeClr val="tx1"/>
              </a:solidFill>
            </a:endParaRPr>
          </a:p>
        </p:txBody>
      </p:sp>
      <p:sp>
        <p:nvSpPr>
          <p:cNvPr id="114691" name="Rectangle 3"/>
          <p:cNvSpPr>
            <a:spLocks noGrp="1" noChangeArrowheads="1"/>
          </p:cNvSpPr>
          <p:nvPr>
            <p:ph type="body" idx="1"/>
          </p:nvPr>
        </p:nvSpPr>
        <p:spPr>
          <a:xfrm>
            <a:off x="1908176" y="836712"/>
            <a:ext cx="7235824" cy="6021288"/>
          </a:xfrm>
          <a:solidFill>
            <a:schemeClr val="bg1"/>
          </a:solidFill>
        </p:spPr>
        <p:txBody>
          <a:bodyPr/>
          <a:lstStyle/>
          <a:p>
            <a:pPr marL="0" indent="0">
              <a:buNone/>
            </a:pPr>
            <a:r>
              <a:rPr lang="en-US" dirty="0">
                <a:solidFill>
                  <a:schemeClr val="tx1"/>
                </a:solidFill>
              </a:rPr>
              <a:t> </a:t>
            </a:r>
          </a:p>
        </p:txBody>
      </p:sp>
      <p:pic>
        <p:nvPicPr>
          <p:cNvPr id="3" name="Picture 2">
            <a:extLst>
              <a:ext uri="{FF2B5EF4-FFF2-40B4-BE49-F238E27FC236}">
                <a16:creationId xmlns:a16="http://schemas.microsoft.com/office/drawing/2014/main" id="{B15F6C5A-2D13-8CF1-7D5C-061B8BF05F4A}"/>
              </a:ext>
            </a:extLst>
          </p:cNvPr>
          <p:cNvPicPr>
            <a:picLocks noChangeAspect="1"/>
          </p:cNvPicPr>
          <p:nvPr/>
        </p:nvPicPr>
        <p:blipFill>
          <a:blip r:embed="rId2"/>
          <a:stretch>
            <a:fillRect/>
          </a:stretch>
        </p:blipFill>
        <p:spPr>
          <a:xfrm>
            <a:off x="1986445" y="2009816"/>
            <a:ext cx="7079281" cy="1840988"/>
          </a:xfrm>
          <a:prstGeom prst="rect">
            <a:avLst/>
          </a:prstGeom>
        </p:spPr>
      </p:pic>
    </p:spTree>
    <p:extLst>
      <p:ext uri="{BB962C8B-B14F-4D97-AF65-F5344CB8AC3E}">
        <p14:creationId xmlns:p14="http://schemas.microsoft.com/office/powerpoint/2010/main" val="3652873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4" y="557039"/>
            <a:ext cx="7451726" cy="6309320"/>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algn="ctr"/>
            <a:endParaRPr lang="en-US" kern="0" dirty="0"/>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УГЛОВОГО ИЗМЕРЕНИЯ</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9" name="Content Placeholder 8">
            <a:extLst>
              <a:ext uri="{FF2B5EF4-FFF2-40B4-BE49-F238E27FC236}">
                <a16:creationId xmlns:a16="http://schemas.microsoft.com/office/drawing/2014/main" id="{A8F049D5-5F24-644E-AE0E-363488F92222}"/>
              </a:ext>
            </a:extLst>
          </p:cNvPr>
          <p:cNvPicPr>
            <a:picLocks noGrp="1" noChangeAspect="1"/>
          </p:cNvPicPr>
          <p:nvPr>
            <p:ph idx="1"/>
          </p:nvPr>
        </p:nvPicPr>
        <p:blipFill>
          <a:blip r:embed="rId2"/>
          <a:stretch>
            <a:fillRect/>
          </a:stretch>
        </p:blipFill>
        <p:spPr>
          <a:xfrm>
            <a:off x="2656749" y="881460"/>
            <a:ext cx="5734287" cy="5859908"/>
          </a:xfrm>
          <a:prstGeom prst="rect">
            <a:avLst/>
          </a:prstGeom>
        </p:spPr>
      </p:pic>
    </p:spTree>
    <p:extLst>
      <p:ext uri="{BB962C8B-B14F-4D97-AF65-F5344CB8AC3E}">
        <p14:creationId xmlns:p14="http://schemas.microsoft.com/office/powerpoint/2010/main" val="206358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548680"/>
            <a:ext cx="7451726" cy="6309320"/>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УГЛОВОГО ИЗМЕРЕНИЯ</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(2)</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8" name="Picture 7">
            <a:extLst>
              <a:ext uri="{FF2B5EF4-FFF2-40B4-BE49-F238E27FC236}">
                <a16:creationId xmlns:a16="http://schemas.microsoft.com/office/drawing/2014/main" id="{61F461E1-3FDB-E4FD-9A81-2CE3CE448D9A}"/>
              </a:ext>
            </a:extLst>
          </p:cNvPr>
          <p:cNvPicPr>
            <a:picLocks noChangeAspect="1"/>
          </p:cNvPicPr>
          <p:nvPr/>
        </p:nvPicPr>
        <p:blipFill>
          <a:blip r:embed="rId2"/>
          <a:stretch>
            <a:fillRect/>
          </a:stretch>
        </p:blipFill>
        <p:spPr>
          <a:xfrm>
            <a:off x="1871138" y="1313384"/>
            <a:ext cx="7093996" cy="891739"/>
          </a:xfrm>
          <a:prstGeom prst="rect">
            <a:avLst/>
          </a:prstGeom>
        </p:spPr>
      </p:pic>
      <p:pic>
        <p:nvPicPr>
          <p:cNvPr id="12" name="Picture 11">
            <a:extLst>
              <a:ext uri="{FF2B5EF4-FFF2-40B4-BE49-F238E27FC236}">
                <a16:creationId xmlns:a16="http://schemas.microsoft.com/office/drawing/2014/main" id="{A0CE27E1-DBDB-8A8E-42E1-F79378D98A97}"/>
              </a:ext>
            </a:extLst>
          </p:cNvPr>
          <p:cNvPicPr>
            <a:picLocks noChangeAspect="1"/>
          </p:cNvPicPr>
          <p:nvPr/>
        </p:nvPicPr>
        <p:blipFill>
          <a:blip r:embed="rId3"/>
          <a:stretch>
            <a:fillRect/>
          </a:stretch>
        </p:blipFill>
        <p:spPr>
          <a:xfrm>
            <a:off x="1777612" y="2636912"/>
            <a:ext cx="7281047" cy="1584176"/>
          </a:xfrm>
          <a:prstGeom prst="rect">
            <a:avLst/>
          </a:prstGeom>
        </p:spPr>
      </p:pic>
    </p:spTree>
    <p:extLst>
      <p:ext uri="{BB962C8B-B14F-4D97-AF65-F5344CB8AC3E}">
        <p14:creationId xmlns:p14="http://schemas.microsoft.com/office/powerpoint/2010/main" val="1159876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3" y="548680"/>
            <a:ext cx="7451726" cy="6309320"/>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Другим источником угловой ошибки, не анализируемым здесь, является целевой отблеск. Отблеск - это эффект рассеивания мишеней, разделенных в поперечном направлении, вызывающий колебания видимого угла прихода обратного сигнала. Они могут превышать угловую протяженность цели и могут быть основным источником угловой ошибки на малых дальностях (например, при использовании радара самонаведения цели).</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4" y="0"/>
            <a:ext cx="7451725" cy="764704"/>
          </a:xfrm>
          <a:solidFill>
            <a:schemeClr val="bg1"/>
          </a:solidFill>
          <a:ln>
            <a:solidFill>
              <a:schemeClr val="bg1"/>
            </a:solidFill>
          </a:ln>
        </p:spPr>
        <p:txBody>
          <a:bodyPr/>
          <a:lstStyle/>
          <a:p>
            <a:pPr algn="ct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ИЗМЕРЕНИЯ СКОРОСТИ ЦЕЛИ</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13" name="Picture 12">
            <a:extLst>
              <a:ext uri="{FF2B5EF4-FFF2-40B4-BE49-F238E27FC236}">
                <a16:creationId xmlns:a16="http://schemas.microsoft.com/office/drawing/2014/main" id="{3E10CDDD-08A5-03DE-5081-5848D070E071}"/>
              </a:ext>
            </a:extLst>
          </p:cNvPr>
          <p:cNvPicPr>
            <a:picLocks noChangeAspect="1"/>
          </p:cNvPicPr>
          <p:nvPr/>
        </p:nvPicPr>
        <p:blipFill>
          <a:blip r:embed="rId2"/>
          <a:stretch>
            <a:fillRect/>
          </a:stretch>
        </p:blipFill>
        <p:spPr>
          <a:xfrm>
            <a:off x="2699792" y="816949"/>
            <a:ext cx="5886209" cy="5988806"/>
          </a:xfrm>
          <a:prstGeom prst="rect">
            <a:avLst/>
          </a:prstGeom>
        </p:spPr>
      </p:pic>
    </p:spTree>
    <p:extLst>
      <p:ext uri="{BB962C8B-B14F-4D97-AF65-F5344CB8AC3E}">
        <p14:creationId xmlns:p14="http://schemas.microsoft.com/office/powerpoint/2010/main" val="2696934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 name="Title 1">
                <a:extLst>
                  <a:ext uri="{FF2B5EF4-FFF2-40B4-BE49-F238E27FC236}">
                    <a16:creationId xmlns:a16="http://schemas.microsoft.com/office/drawing/2014/main" id="{1F9747BD-1B0E-F0E9-07C3-C5CAB26EF739}"/>
                  </a:ext>
                </a:extLst>
              </p:cNvPr>
              <p:cNvSpPr txBox="1">
                <a:spLocks/>
              </p:cNvSpPr>
              <p:nvPr/>
            </p:nvSpPr>
            <p:spPr bwMode="auto">
              <a:xfrm>
                <a:off x="1692274" y="548680"/>
                <a:ext cx="7451726" cy="6309320"/>
              </a:xfrm>
              <a:prstGeom prst="rect">
                <a:avLst/>
              </a:prstGeom>
              <a:solidFill>
                <a:schemeClr val="bg1"/>
              </a:solidFill>
              <a:ln w="9525">
                <a:solidFill>
                  <a:schemeClr val="bg1"/>
                </a:solidFill>
                <a:miter lim="800000"/>
                <a:headEnd/>
                <a:tailEnd/>
              </a:ln>
              <a:effectLst>
                <a:outerShdw dist="17961" dir="2700000" algn="ctr" rotWithShape="0">
                  <a:schemeClr val="bg2"/>
                </a:outerShdw>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a:lstStyle>
              <a:p>
                <a:pPr marL="0" marR="0" algn="just">
                  <a:lnSpc>
                    <a:spcPct val="107000"/>
                  </a:lnSpc>
                  <a:spcBef>
                    <a:spcPts val="0"/>
                  </a:spcBef>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Например, в S-диапазоне (λ = 0,09м), при длительности импульса τ = 1 мс и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S/N</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 15 дБ, </a:t>
                </a:r>
                <a14:m>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ru-RU" sz="1800" i="1">
                            <a:effectLst/>
                            <a:latin typeface="Cambria Math" panose="02040503050406030204" pitchFamily="18" charset="0"/>
                            <a:ea typeface="Calibri" panose="020F0502020204030204" pitchFamily="34" charset="0"/>
                            <a:cs typeface="Times New Roman" panose="02020603050405020304" pitchFamily="18" charset="0"/>
                          </a:rPr>
                          <m:t>𝑉𝑁</m:t>
                        </m:r>
                      </m:sub>
                    </m:sSub>
                  </m:oMath>
                </a14:m>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 5,7 м/с с использованием доплеровской обработки. Предполагая разрешение по диапазону 15 м (B = 10 МГц) и </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S/N</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 15 дБ, </a:t>
                </a:r>
                <a14:m>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ru-RU" sz="1800" i="1">
                            <a:effectLst/>
                            <a:latin typeface="Cambria Math" panose="02040503050406030204" pitchFamily="18" charset="0"/>
                            <a:ea typeface="Calibri" panose="020F0502020204030204" pitchFamily="34" charset="0"/>
                            <a:cs typeface="Times New Roman" panose="02020603050405020304" pitchFamily="18" charset="0"/>
                          </a:rPr>
                          <m:t>𝑅𝑁</m:t>
                        </m:r>
                      </m:sub>
                    </m:sSub>
                  </m:oMath>
                </a14:m>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 1,9 м. Два импульса, разделенные 1 мс, дадут  </a:t>
                </a:r>
                <a14:m>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ru-RU" sz="1800" i="1">
                            <a:effectLst/>
                            <a:latin typeface="Cambria Math" panose="02040503050406030204" pitchFamily="18" charset="0"/>
                            <a:ea typeface="Calibri" panose="020F0502020204030204" pitchFamily="34" charset="0"/>
                            <a:cs typeface="Times New Roman" panose="02020603050405020304" pitchFamily="18" charset="0"/>
                          </a:rPr>
                          <m:t>𝑉𝑁</m:t>
                        </m:r>
                      </m:sub>
                    </m:sSub>
                  </m:oMath>
                </a14:m>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 2680 м/с, что намного больше ошибки при доплеровской обработке. Два импульса должны были бы быть разделены на 471 мс, чтобы обеспечить точность, сравнимую с точностью при использовании доплеровской обработки. При использовании этих импульсов с частотой PRF 1000 Гц потребовалось бы 110 импульсов за период 110 </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endParaRPr lang="en-US" sz="1800" dirty="0">
                  <a:solidFill>
                    <a:srgbClr val="080808"/>
                  </a:solidFill>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endParaRPr lang="en-US" sz="1800" dirty="0">
                  <a:solidFill>
                    <a:srgbClr val="080808"/>
                  </a:solidFill>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600" b="0" dirty="0">
                    <a:solidFill>
                      <a:srgbClr val="080808"/>
                    </a:solidFill>
                    <a:latin typeface="Times New Roman" panose="02020603050405020304" pitchFamily="18" charset="0"/>
                    <a:ea typeface="Calibri" panose="020F0502020204030204" pitchFamily="34" charset="0"/>
                    <a:cs typeface="Times New Roman" panose="02020603050405020304" pitchFamily="18" charset="0"/>
                  </a:rPr>
                  <a:t>PRF (Pulse Repetition Frequency) - </a:t>
                </a:r>
                <a:r>
                  <a:rPr lang="ru-RU" sz="1600" b="0" dirty="0">
                    <a:solidFill>
                      <a:srgbClr val="080808"/>
                    </a:solidFill>
                    <a:latin typeface="Times New Roman" panose="02020603050405020304" pitchFamily="18" charset="0"/>
                    <a:ea typeface="Calibri" panose="020F0502020204030204" pitchFamily="34" charset="0"/>
                    <a:cs typeface="Times New Roman" panose="02020603050405020304" pitchFamily="18" charset="0"/>
                  </a:rPr>
                  <a:t>Средняя частота следования импульсов (PRF) — отражённых микроволновых сигналов, составляет от 1500 до 15000 циклов в секунду (Герц)</a:t>
                </a:r>
                <a:r>
                  <a:rPr lang="ru-RU" sz="1600" b="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ту же точность определения лучевой скорости, что и при доплеровской обработке.</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10" name="Title 1">
                <a:extLst>
                  <a:ext uri="{FF2B5EF4-FFF2-40B4-BE49-F238E27FC236}">
                    <a16:creationId xmlns:a16="http://schemas.microsoft.com/office/drawing/2014/main" id="{1F9747BD-1B0E-F0E9-07C3-C5CAB26EF739}"/>
                  </a:ext>
                </a:extLst>
              </p:cNvPr>
              <p:cNvSpPr txBox="1">
                <a:spLocks noRot="1" noChangeAspect="1" noMove="1" noResize="1" noEditPoints="1" noAdjustHandles="1" noChangeArrowheads="1" noChangeShapeType="1" noTextEdit="1"/>
              </p:cNvSpPr>
              <p:nvPr/>
            </p:nvSpPr>
            <p:spPr bwMode="auto">
              <a:xfrm>
                <a:off x="1692274" y="548680"/>
                <a:ext cx="7451726" cy="6309320"/>
              </a:xfrm>
              <a:prstGeom prst="rect">
                <a:avLst/>
              </a:prstGeom>
              <a:blipFill>
                <a:blip r:embed="rId2"/>
                <a:stretch>
                  <a:fillRect l="-161"/>
                </a:stretch>
              </a:blipFill>
              <a:ln w="9525">
                <a:solidFill>
                  <a:schemeClr val="bg1"/>
                </a:solidFill>
                <a:miter lim="800000"/>
                <a:headEnd/>
                <a:tailEnd/>
              </a:ln>
              <a:effectLst>
                <a:outerShdw dist="17961" dir="2700000" algn="ctr" rotWithShape="0">
                  <a:schemeClr val="bg2"/>
                </a:outerShdw>
              </a:effectLst>
            </p:spPr>
            <p:txBody>
              <a:bodyPr/>
              <a:lstStyle/>
              <a:p>
                <a:r>
                  <a:rPr lang="en-US">
                    <a:noFill/>
                  </a:rPr>
                  <a:t> </a:t>
                </a:r>
              </a:p>
            </p:txBody>
          </p:sp>
        </mc:Fallback>
      </mc:AlternateContent>
      <p:sp>
        <p:nvSpPr>
          <p:cNvPr id="2" name="Title 1">
            <a:extLst>
              <a:ext uri="{FF2B5EF4-FFF2-40B4-BE49-F238E27FC236}">
                <a16:creationId xmlns:a16="http://schemas.microsoft.com/office/drawing/2014/main" id="{405AA18F-F447-6AC7-5148-00D677CAF94F}"/>
              </a:ext>
            </a:extLst>
          </p:cNvPr>
          <p:cNvSpPr>
            <a:spLocks noGrp="1"/>
          </p:cNvSpPr>
          <p:nvPr>
            <p:ph type="title"/>
          </p:nvPr>
        </p:nvSpPr>
        <p:spPr>
          <a:xfrm>
            <a:off x="1692273" y="0"/>
            <a:ext cx="7451725" cy="764704"/>
          </a:xfrm>
          <a:solidFill>
            <a:schemeClr val="bg1"/>
          </a:solidFill>
          <a:ln>
            <a:solidFill>
              <a:schemeClr val="bg1"/>
            </a:solidFill>
          </a:ln>
        </p:spPr>
        <p:txBody>
          <a:bodyPr/>
          <a:lstStyle/>
          <a:p>
            <a:pPr algn="ct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ТОЧНОСТЬ ИЗМЕРЕНИЯ СКОРОСТИ ЦЕЛИ (2)</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4" name="Picture 3">
            <a:extLst>
              <a:ext uri="{FF2B5EF4-FFF2-40B4-BE49-F238E27FC236}">
                <a16:creationId xmlns:a16="http://schemas.microsoft.com/office/drawing/2014/main" id="{CB7BF61F-739E-D20C-A218-A896235DEB9F}"/>
              </a:ext>
            </a:extLst>
          </p:cNvPr>
          <p:cNvPicPr>
            <a:picLocks noChangeAspect="1"/>
          </p:cNvPicPr>
          <p:nvPr/>
        </p:nvPicPr>
        <p:blipFill>
          <a:blip r:embed="rId3"/>
          <a:stretch>
            <a:fillRect/>
          </a:stretch>
        </p:blipFill>
        <p:spPr>
          <a:xfrm>
            <a:off x="1907704" y="2204864"/>
            <a:ext cx="7112791" cy="2275314"/>
          </a:xfrm>
          <a:prstGeom prst="rect">
            <a:avLst/>
          </a:prstGeom>
        </p:spPr>
      </p:pic>
    </p:spTree>
    <p:extLst>
      <p:ext uri="{BB962C8B-B14F-4D97-AF65-F5344CB8AC3E}">
        <p14:creationId xmlns:p14="http://schemas.microsoft.com/office/powerpoint/2010/main" val="3662031551"/>
      </p:ext>
    </p:extLst>
  </p:cSld>
  <p:clrMapOvr>
    <a:masterClrMapping/>
  </p:clrMapOvr>
</p:sld>
</file>

<file path=ppt/theme/theme1.xml><?xml version="1.0" encoding="utf-8"?>
<a:theme xmlns:a="http://schemas.openxmlformats.org/drawingml/2006/main" name="template">
  <a:themeElements>
    <a:clrScheme name="template 8">
      <a:dk1>
        <a:srgbClr val="4D4D4D"/>
      </a:dk1>
      <a:lt1>
        <a:srgbClr val="FFFFFF"/>
      </a:lt1>
      <a:dk2>
        <a:srgbClr val="000000"/>
      </a:dk2>
      <a:lt2>
        <a:srgbClr val="224700"/>
      </a:lt2>
      <a:accent1>
        <a:srgbClr val="68A500"/>
      </a:accent1>
      <a:accent2>
        <a:srgbClr val="8CB400"/>
      </a:accent2>
      <a:accent3>
        <a:srgbClr val="FFFFFF"/>
      </a:accent3>
      <a:accent4>
        <a:srgbClr val="404040"/>
      </a:accent4>
      <a:accent5>
        <a:srgbClr val="B9CFAA"/>
      </a:accent5>
      <a:accent6>
        <a:srgbClr val="7EA300"/>
      </a:accent6>
      <a:hlink>
        <a:srgbClr val="C0C425"/>
      </a:hlink>
      <a:folHlink>
        <a:srgbClr val="EAEAEA"/>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000000"/>
        </a:dk2>
        <a:lt2>
          <a:srgbClr val="6E6046"/>
        </a:lt2>
        <a:accent1>
          <a:srgbClr val="B69E77"/>
        </a:accent1>
        <a:accent2>
          <a:srgbClr val="9E280E"/>
        </a:accent2>
        <a:accent3>
          <a:srgbClr val="FFFFFF"/>
        </a:accent3>
        <a:accent4>
          <a:srgbClr val="404040"/>
        </a:accent4>
        <a:accent5>
          <a:srgbClr val="D7CCBD"/>
        </a:accent5>
        <a:accent6>
          <a:srgbClr val="8F230C"/>
        </a:accent6>
        <a:hlink>
          <a:srgbClr val="FFC6A4"/>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000000"/>
        </a:dk2>
        <a:lt2>
          <a:srgbClr val="6E6046"/>
        </a:lt2>
        <a:accent1>
          <a:srgbClr val="B69E77"/>
        </a:accent1>
        <a:accent2>
          <a:srgbClr val="9E280E"/>
        </a:accent2>
        <a:accent3>
          <a:srgbClr val="FFFFFF"/>
        </a:accent3>
        <a:accent4>
          <a:srgbClr val="404040"/>
        </a:accent4>
        <a:accent5>
          <a:srgbClr val="D7CCBD"/>
        </a:accent5>
        <a:accent6>
          <a:srgbClr val="8F230C"/>
        </a:accent6>
        <a:hlink>
          <a:srgbClr val="E1C6A4"/>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000000"/>
        </a:dk2>
        <a:lt2>
          <a:srgbClr val="532F3C"/>
        </a:lt2>
        <a:accent1>
          <a:srgbClr val="CDC09A"/>
        </a:accent1>
        <a:accent2>
          <a:srgbClr val="AC9F55"/>
        </a:accent2>
        <a:accent3>
          <a:srgbClr val="FFFFFF"/>
        </a:accent3>
        <a:accent4>
          <a:srgbClr val="404040"/>
        </a:accent4>
        <a:accent5>
          <a:srgbClr val="E3DCCA"/>
        </a:accent5>
        <a:accent6>
          <a:srgbClr val="9B904C"/>
        </a:accent6>
        <a:hlink>
          <a:srgbClr val="DBD3C7"/>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064300"/>
        </a:lt2>
        <a:accent1>
          <a:srgbClr val="AC927F"/>
        </a:accent1>
        <a:accent2>
          <a:srgbClr val="3AAE00"/>
        </a:accent2>
        <a:accent3>
          <a:srgbClr val="FFFFFF"/>
        </a:accent3>
        <a:accent4>
          <a:srgbClr val="404040"/>
        </a:accent4>
        <a:accent5>
          <a:srgbClr val="D2C7C0"/>
        </a:accent5>
        <a:accent6>
          <a:srgbClr val="349D00"/>
        </a:accent6>
        <a:hlink>
          <a:srgbClr val="D2B8A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033100"/>
        </a:lt2>
        <a:accent1>
          <a:srgbClr val="2F9400"/>
        </a:accent1>
        <a:accent2>
          <a:srgbClr val="6C838B"/>
        </a:accent2>
        <a:accent3>
          <a:srgbClr val="FFFFFF"/>
        </a:accent3>
        <a:accent4>
          <a:srgbClr val="404040"/>
        </a:accent4>
        <a:accent5>
          <a:srgbClr val="ADC8AA"/>
        </a:accent5>
        <a:accent6>
          <a:srgbClr val="61767D"/>
        </a:accent6>
        <a:hlink>
          <a:srgbClr val="996E68"/>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063B00"/>
        </a:lt2>
        <a:accent1>
          <a:srgbClr val="33A800"/>
        </a:accent1>
        <a:accent2>
          <a:srgbClr val="B26D33"/>
        </a:accent2>
        <a:accent3>
          <a:srgbClr val="FFFFFF"/>
        </a:accent3>
        <a:accent4>
          <a:srgbClr val="404040"/>
        </a:accent4>
        <a:accent5>
          <a:srgbClr val="ADD1AA"/>
        </a:accent5>
        <a:accent6>
          <a:srgbClr val="A1622D"/>
        </a:accent6>
        <a:hlink>
          <a:srgbClr val="CE7931"/>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224700"/>
        </a:lt2>
        <a:accent1>
          <a:srgbClr val="68A500"/>
        </a:accent1>
        <a:accent2>
          <a:srgbClr val="8CB400"/>
        </a:accent2>
        <a:accent3>
          <a:srgbClr val="FFFFFF"/>
        </a:accent3>
        <a:accent4>
          <a:srgbClr val="404040"/>
        </a:accent4>
        <a:accent5>
          <a:srgbClr val="B9CFAA"/>
        </a:accent5>
        <a:accent6>
          <a:srgbClr val="7EA300"/>
        </a:accent6>
        <a:hlink>
          <a:srgbClr val="DC888D"/>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224700"/>
        </a:lt2>
        <a:accent1>
          <a:srgbClr val="68A500"/>
        </a:accent1>
        <a:accent2>
          <a:srgbClr val="8CB400"/>
        </a:accent2>
        <a:accent3>
          <a:srgbClr val="FFFFFF"/>
        </a:accent3>
        <a:accent4>
          <a:srgbClr val="404040"/>
        </a:accent4>
        <a:accent5>
          <a:srgbClr val="B9CFAA"/>
        </a:accent5>
        <a:accent6>
          <a:srgbClr val="7EA300"/>
        </a:accent6>
        <a:hlink>
          <a:srgbClr val="C0C425"/>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265400"/>
        </a:lt2>
        <a:accent1>
          <a:srgbClr val="37A091"/>
        </a:accent1>
        <a:accent2>
          <a:srgbClr val="CC8587"/>
        </a:accent2>
        <a:accent3>
          <a:srgbClr val="FFFFFF"/>
        </a:accent3>
        <a:accent4>
          <a:srgbClr val="404040"/>
        </a:accent4>
        <a:accent5>
          <a:srgbClr val="AECDC7"/>
        </a:accent5>
        <a:accent6>
          <a:srgbClr val="B9787A"/>
        </a:accent6>
        <a:hlink>
          <a:srgbClr val="FCE46D"/>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546715"/>
        </a:lt2>
        <a:accent1>
          <a:srgbClr val="EF733A"/>
        </a:accent1>
        <a:accent2>
          <a:srgbClr val="C1D72E"/>
        </a:accent2>
        <a:accent3>
          <a:srgbClr val="FFFFFF"/>
        </a:accent3>
        <a:accent4>
          <a:srgbClr val="404040"/>
        </a:accent4>
        <a:accent5>
          <a:srgbClr val="F6BCAE"/>
        </a:accent5>
        <a:accent6>
          <a:srgbClr val="AFC329"/>
        </a:accent6>
        <a:hlink>
          <a:srgbClr val="F19545"/>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406910"/>
        </a:lt2>
        <a:accent1>
          <a:srgbClr val="D04611"/>
        </a:accent1>
        <a:accent2>
          <a:srgbClr val="77BB0F"/>
        </a:accent2>
        <a:accent3>
          <a:srgbClr val="FFFFFF"/>
        </a:accent3>
        <a:accent4>
          <a:srgbClr val="404040"/>
        </a:accent4>
        <a:accent5>
          <a:srgbClr val="E4B0AA"/>
        </a:accent5>
        <a:accent6>
          <a:srgbClr val="6BA90C"/>
        </a:accent6>
        <a:hlink>
          <a:srgbClr val="6CA2C7"/>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A5A5A5"/>
        </a:hlink>
        <a:folHlink>
          <a:srgbClr val="EAEAEA"/>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336600"/>
        </a:hlink>
        <a:folHlink>
          <a:srgbClr val="EAEAEA"/>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8CA824"/>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307</TotalTime>
  <Words>2425</Words>
  <Application>Microsoft Office PowerPoint</Application>
  <PresentationFormat>On-screen Show (4:3)</PresentationFormat>
  <Paragraphs>104</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Cambria Math</vt:lpstr>
      <vt:lpstr>Tahoma</vt:lpstr>
      <vt:lpstr>Times New Roman</vt:lpstr>
      <vt:lpstr>template</vt:lpstr>
      <vt:lpstr>МИНИСТЕРСТВО НАУКИ И ОБРАЗОВАНИЯ АЗЕРБАЙДЖАНСКОЙ РЕСПУБЛИКИ АЗЕРБАЙДЖАНСКИЙ ТЕХНИЧЕКСКИЙ УНИВЕРСИТЕТ   Рукопись в праве: Гашимов Ниджат Яшар оглы (М361R7) Шафиев Эльдар Руфаддин оглы (M361R3) Казымов Мухаммед Джахангир оглы  (M361R3)   МАГИСТЕРСКАЯ ДИССЕРТАЦИЯ на тему ИЗМЕРЕНИЕ ДАЛЬНОСТИ ДЕЙСТВИЯ РАДИОЛОКАЦИОННЫХ СИСТЕМ </vt:lpstr>
      <vt:lpstr>ГЛАВА 1. ТОЧНОСТЬ РАДИОЛОКАЦИОННЫХ ИХМЕРЕНИЙ.  Представляется студентом: Гашимов Ниджат Яшар оглы (М361R7)  </vt:lpstr>
      <vt:lpstr> 1.1. ФАКТОРЫ, ВЛИЯЮЩИЕ НА ТОЧНОСТЬ РАДИОЛОКАЦИОННЫХ ИЗМЕРЕНИЙ. </vt:lpstr>
      <vt:lpstr>1.2. ТОЧНОСТЬ ИЗМЕРЕНИЯ ДИАПАЗОНА</vt:lpstr>
      <vt:lpstr>1.2. ТОЧНОСТЬ ИЗМЕРЕНИЯ ДИАПАЗОНА (2)</vt:lpstr>
      <vt:lpstr>1.3. ТОЧНОСТЬ УГЛОВОГО ИЗМЕРЕНИЯ </vt:lpstr>
      <vt:lpstr>1.3. ТОЧНОСТЬ УГЛОВОГО ИЗМЕРЕНИЯ (2) </vt:lpstr>
      <vt:lpstr>1.4. ТОЧНОСТЬ ИЗМЕРЕНИЯ СКОРОСТИ ЦЕЛИ  </vt:lpstr>
      <vt:lpstr>1.4. ТОЧНОСТЬ ИЗМЕРЕНИЯ СКОРОСТИ ЦЕЛИ (2)  </vt:lpstr>
      <vt:lpstr>ГЛАВА 2. ИЗМЕРЕНИЕ ХАРАКТЕРИСТИК ЦЕЛИ.  Представляется студентом: Казымов Мухаммед Джахангир оглы  (M361R3  </vt:lpstr>
      <vt:lpstr>2.1.ИЗМЕРЕНИЕХАРАКТЕРИСТИКЦЕЛИ РАДИОЛОКАЦИОННЫМИ СИСТЕМАМИ.</vt:lpstr>
      <vt:lpstr>2.1.ИЗМЕРЕНИЕХАРАКТЕРИСТИКЦЕЛИ РАДИОЛОКАЦИОННЫМИ СИСТЕМАМИ (2)</vt:lpstr>
      <vt:lpstr>2.1.ИЗМЕРЕНИЕХАРАКТЕРИСТИКЦЕЛИ РАДИОЛОКАЦИОННЫМИ СИСТЕМАМИ (3)</vt:lpstr>
      <vt:lpstr>PowerPoint Presentation</vt:lpstr>
      <vt:lpstr>2.2. МУЛЬТИРАДАРНЫЕ ИЗМЕРЕНИЯ </vt:lpstr>
      <vt:lpstr>2.2. МУЛЬТИРАДАРНЫЕ ИЗМЕРЕНИЯ (2) </vt:lpstr>
      <vt:lpstr>2.2. МУЛЬТИРАДАРНЫЕ ИЗМЕРЕНИЯ </vt:lpstr>
      <vt:lpstr>2.3. СГЛАЖИВАНИЕ ИЗМЕРЕНИЙ И ОТСЛЕЖИВАНИЕ. </vt:lpstr>
      <vt:lpstr>2.4.  МЕТОДЫ РАДИОЛОКАЦИОННОГО СЛЕЖЕНИЯ.</vt:lpstr>
      <vt:lpstr>ГЛАВА 3. ТЕОРЕТИЧЕСКОЕ ПРИМЕНЕНИЕ РАДИОЛОКАЦИОННЫХ МЕТОДОВ ИЗМЕРЕНИЯ ЧЕРЕЗ VBA SOFTWARE.  Представляется студентом: Шафиев Эльдар Руфаддин оглы (M361R3)   </vt:lpstr>
      <vt:lpstr> 3.1. ИЗМЕРЕНИЕ ТОЧНОСТИ ИЗМЕРЕНИЯ ДИАПАЗОНА ЧЕРЕЗ VBA SOFT. </vt:lpstr>
      <vt:lpstr> 3.1. ИЗМЕРЕНИЕ ТОЧНОСТИ ИЗМЕРЕНИЯ ДИАПАЗОНА ЧЕРЕЗ VBA SOFT. </vt:lpstr>
      <vt:lpstr> 3.1. ИЗМЕРЕНИЕ ТОЧНОСТИ ИЗМЕРЕНИЯ ДИАПАЗОНА ЧЕРЕЗ VBA SOFT. </vt:lpstr>
      <vt:lpstr>3.2. ИЗМЕРЕНИЕ ТОЧНОСТИ УГЛОВОГО ИЗМЕРЕНИЯ ЧЕРЕЗ VBA SOFT.</vt:lpstr>
      <vt:lpstr>3.2. ИЗМЕРЕНИЕ ТОЧНОСТИ УГЛОВОГО ИЗМЕРЕНИЯ ЧЕРЕЗ VBA SOFT. (2)</vt:lpstr>
      <vt:lpstr>PowerPoint Presentation</vt:lpstr>
      <vt:lpstr>PowerPoint Presentation</vt:lpstr>
      <vt:lpstr>СПАСИБО ЗА ВАШЕ ВНИМАНИЕ</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PoweredTemplates.com</dc:creator>
  <cp:lastModifiedBy>Nijat HASHIMOV</cp:lastModifiedBy>
  <cp:revision>87</cp:revision>
  <dcterms:created xsi:type="dcterms:W3CDTF">2006-06-13T13:03:30Z</dcterms:created>
  <dcterms:modified xsi:type="dcterms:W3CDTF">2023-06-08T20:31:20Z</dcterms:modified>
</cp:coreProperties>
</file>