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4" r:id="rId8"/>
    <p:sldId id="265" r:id="rId9"/>
    <p:sldId id="266" r:id="rId10"/>
    <p:sldId id="267" r:id="rId11"/>
    <p:sldId id="279" r:id="rId12"/>
    <p:sldId id="268" r:id="rId13"/>
    <p:sldId id="272" r:id="rId14"/>
    <p:sldId id="271" r:id="rId15"/>
    <p:sldId id="273" r:id="rId16"/>
    <p:sldId id="274" r:id="rId17"/>
    <p:sldId id="293" r:id="rId18"/>
    <p:sldId id="275" r:id="rId19"/>
    <p:sldId id="295" r:id="rId20"/>
    <p:sldId id="276" r:id="rId21"/>
    <p:sldId id="289" r:id="rId22"/>
    <p:sldId id="257" r:id="rId23"/>
    <p:sldId id="292" r:id="rId24"/>
    <p:sldId id="277" r:id="rId25"/>
    <p:sldId id="280" r:id="rId26"/>
    <p:sldId id="281" r:id="rId27"/>
    <p:sldId id="282" r:id="rId28"/>
    <p:sldId id="283" r:id="rId29"/>
    <p:sldId id="284" r:id="rId30"/>
    <p:sldId id="285" r:id="rId31"/>
    <p:sldId id="286" r:id="rId32"/>
    <p:sldId id="287" r:id="rId33"/>
    <p:sldId id="288" r:id="rId34"/>
    <p:sldId id="290" r:id="rId35"/>
    <p:sldId id="291" r:id="rId36"/>
    <p:sldId id="294" r:id="rId37"/>
  </p:sldIdLst>
  <p:sldSz cx="12192000" cy="6858000"/>
  <p:notesSz cx="6858000" cy="9144000"/>
  <p:defaultTextStyle>
    <a:defPPr>
      <a:defRPr lang="az-Latn-A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Üslub 2 - Vurğ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İşıqlı Üslub 1 - Vurğu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926" autoAdjust="0"/>
  </p:normalViewPr>
  <p:slideViewPr>
    <p:cSldViewPr snapToGrid="0">
      <p:cViewPr varScale="1">
        <p:scale>
          <a:sx n="83" d="100"/>
          <a:sy n="83" d="100"/>
        </p:scale>
        <p:origin x="61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4CF969-EEEB-468A-9E5A-0987EE0AB27F}"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az-Latn-AZ"/>
        </a:p>
      </dgm:t>
    </dgm:pt>
    <dgm:pt modelId="{4BF0FAF4-11AF-44BE-8352-85328816F29A}">
      <dgm:prSet phldrT="[Text]"/>
      <dgm:spPr/>
      <dgm:t>
        <a:bodyPr/>
        <a:lstStyle/>
        <a:p>
          <a:r>
            <a:rPr lang="az-Latn-AZ" dirty="0"/>
            <a:t>Şokolad maşını </a:t>
          </a:r>
        </a:p>
      </dgm:t>
    </dgm:pt>
    <dgm:pt modelId="{6DA486A7-A488-4D9C-8978-8A3107808AD5}" type="parTrans" cxnId="{41666950-E347-4978-A52F-ED130B1ADCB5}">
      <dgm:prSet/>
      <dgm:spPr/>
      <dgm:t>
        <a:bodyPr/>
        <a:lstStyle/>
        <a:p>
          <a:endParaRPr lang="az-Latn-AZ"/>
        </a:p>
      </dgm:t>
    </dgm:pt>
    <dgm:pt modelId="{A8437188-0DF7-4AA9-B3C2-177CBD6088C9}" type="sibTrans" cxnId="{41666950-E347-4978-A52F-ED130B1ADCB5}">
      <dgm:prSet/>
      <dgm:spPr/>
      <dgm:t>
        <a:bodyPr/>
        <a:lstStyle/>
        <a:p>
          <a:endParaRPr lang="az-Latn-AZ"/>
        </a:p>
      </dgm:t>
    </dgm:pt>
    <dgm:pt modelId="{B4F2B392-72D5-4D82-8D71-DD461B7B3056}">
      <dgm:prSet phldrT="[Text]"/>
      <dgm:spPr/>
      <dgm:t>
        <a:bodyPr/>
        <a:lstStyle/>
        <a:p>
          <a:r>
            <a:rPr lang="az-Latn-AZ" dirty="0"/>
            <a:t>klassik </a:t>
          </a:r>
        </a:p>
      </dgm:t>
    </dgm:pt>
    <dgm:pt modelId="{6929D121-9FE0-43BA-9DB7-0C75B22AE30B}" type="parTrans" cxnId="{4CFFB7FE-7D9F-4963-BB94-FBA19151BFC7}">
      <dgm:prSet/>
      <dgm:spPr/>
      <dgm:t>
        <a:bodyPr/>
        <a:lstStyle/>
        <a:p>
          <a:endParaRPr lang="az-Latn-AZ"/>
        </a:p>
      </dgm:t>
    </dgm:pt>
    <dgm:pt modelId="{EA3B980A-5B7F-4A52-BC7A-DD430594F6C3}" type="sibTrans" cxnId="{4CFFB7FE-7D9F-4963-BB94-FBA19151BFC7}">
      <dgm:prSet/>
      <dgm:spPr/>
      <dgm:t>
        <a:bodyPr/>
        <a:lstStyle/>
        <a:p>
          <a:endParaRPr lang="az-Latn-AZ"/>
        </a:p>
      </dgm:t>
    </dgm:pt>
    <dgm:pt modelId="{074768C1-BCD2-4872-A048-B2E8A98FE780}">
      <dgm:prSet phldrT="[Text]"/>
      <dgm:spPr/>
      <dgm:t>
        <a:bodyPr/>
        <a:lstStyle/>
        <a:p>
          <a:r>
            <a:rPr lang="az-Latn-AZ" dirty="0"/>
            <a:t>sistemli</a:t>
          </a:r>
        </a:p>
      </dgm:t>
    </dgm:pt>
    <dgm:pt modelId="{B7CBB062-1377-4DBF-8175-84B8BF2B7CB9}" type="parTrans" cxnId="{1CF366BF-3F1A-4C53-83C5-50850EC17E30}">
      <dgm:prSet/>
      <dgm:spPr/>
      <dgm:t>
        <a:bodyPr/>
        <a:lstStyle/>
        <a:p>
          <a:endParaRPr lang="az-Latn-AZ"/>
        </a:p>
      </dgm:t>
    </dgm:pt>
    <dgm:pt modelId="{49F5BB69-AFBA-4A82-94B2-7DAE78639361}" type="sibTrans" cxnId="{1CF366BF-3F1A-4C53-83C5-50850EC17E30}">
      <dgm:prSet/>
      <dgm:spPr/>
      <dgm:t>
        <a:bodyPr/>
        <a:lstStyle/>
        <a:p>
          <a:endParaRPr lang="az-Latn-AZ"/>
        </a:p>
      </dgm:t>
    </dgm:pt>
    <dgm:pt modelId="{D4BF4139-6287-4A5E-8D5C-A8808A826FF5}" type="pres">
      <dgm:prSet presAssocID="{2E4CF969-EEEB-468A-9E5A-0987EE0AB27F}" presName="hierChild1" presStyleCnt="0">
        <dgm:presLayoutVars>
          <dgm:chPref val="1"/>
          <dgm:dir/>
          <dgm:animOne val="branch"/>
          <dgm:animLvl val="lvl"/>
          <dgm:resizeHandles/>
        </dgm:presLayoutVars>
      </dgm:prSet>
      <dgm:spPr/>
    </dgm:pt>
    <dgm:pt modelId="{28C90BF1-4307-462F-B99D-3E8343C91322}" type="pres">
      <dgm:prSet presAssocID="{4BF0FAF4-11AF-44BE-8352-85328816F29A}" presName="hierRoot1" presStyleCnt="0"/>
      <dgm:spPr/>
    </dgm:pt>
    <dgm:pt modelId="{6E2E6B5A-9920-4C52-BE8F-4A4EFDDDF3BD}" type="pres">
      <dgm:prSet presAssocID="{4BF0FAF4-11AF-44BE-8352-85328816F29A}" presName="composite" presStyleCnt="0"/>
      <dgm:spPr/>
    </dgm:pt>
    <dgm:pt modelId="{9802F650-914D-4779-A4DD-349FDFB17B97}" type="pres">
      <dgm:prSet presAssocID="{4BF0FAF4-11AF-44BE-8352-85328816F29A}" presName="background" presStyleLbl="node0" presStyleIdx="0" presStyleCnt="1"/>
      <dgm:spPr/>
    </dgm:pt>
    <dgm:pt modelId="{7ECE19EA-7876-4649-9193-478145A101D2}" type="pres">
      <dgm:prSet presAssocID="{4BF0FAF4-11AF-44BE-8352-85328816F29A}" presName="text" presStyleLbl="fgAcc0" presStyleIdx="0" presStyleCnt="1">
        <dgm:presLayoutVars>
          <dgm:chPref val="3"/>
        </dgm:presLayoutVars>
      </dgm:prSet>
      <dgm:spPr/>
    </dgm:pt>
    <dgm:pt modelId="{DC10C0C6-8CF9-4973-AF1B-F435F809D370}" type="pres">
      <dgm:prSet presAssocID="{4BF0FAF4-11AF-44BE-8352-85328816F29A}" presName="hierChild2" presStyleCnt="0"/>
      <dgm:spPr/>
    </dgm:pt>
    <dgm:pt modelId="{6A87751C-177E-461E-8FC5-75CC06959705}" type="pres">
      <dgm:prSet presAssocID="{6929D121-9FE0-43BA-9DB7-0C75B22AE30B}" presName="Name10" presStyleLbl="parChTrans1D2" presStyleIdx="0" presStyleCnt="2"/>
      <dgm:spPr/>
    </dgm:pt>
    <dgm:pt modelId="{715D6602-55A7-4995-A804-51A0EC2927B5}" type="pres">
      <dgm:prSet presAssocID="{B4F2B392-72D5-4D82-8D71-DD461B7B3056}" presName="hierRoot2" presStyleCnt="0"/>
      <dgm:spPr/>
    </dgm:pt>
    <dgm:pt modelId="{28BE974B-96E6-4C6F-A425-51EA76D14608}" type="pres">
      <dgm:prSet presAssocID="{B4F2B392-72D5-4D82-8D71-DD461B7B3056}" presName="composite2" presStyleCnt="0"/>
      <dgm:spPr/>
    </dgm:pt>
    <dgm:pt modelId="{B024DD39-9295-4AB5-B274-3A88AD5FD046}" type="pres">
      <dgm:prSet presAssocID="{B4F2B392-72D5-4D82-8D71-DD461B7B3056}" presName="background2" presStyleLbl="node2" presStyleIdx="0" presStyleCnt="2"/>
      <dgm:spPr/>
    </dgm:pt>
    <dgm:pt modelId="{3BAA3AD7-DB26-41F9-B8DA-95D1A15DA8E3}" type="pres">
      <dgm:prSet presAssocID="{B4F2B392-72D5-4D82-8D71-DD461B7B3056}" presName="text2" presStyleLbl="fgAcc2" presStyleIdx="0" presStyleCnt="2">
        <dgm:presLayoutVars>
          <dgm:chPref val="3"/>
        </dgm:presLayoutVars>
      </dgm:prSet>
      <dgm:spPr/>
    </dgm:pt>
    <dgm:pt modelId="{C4463F11-2F95-4E95-B4ED-35255ED27E26}" type="pres">
      <dgm:prSet presAssocID="{B4F2B392-72D5-4D82-8D71-DD461B7B3056}" presName="hierChild3" presStyleCnt="0"/>
      <dgm:spPr/>
    </dgm:pt>
    <dgm:pt modelId="{23BE9B22-D38D-4550-9E8D-1FF4DE525044}" type="pres">
      <dgm:prSet presAssocID="{B7CBB062-1377-4DBF-8175-84B8BF2B7CB9}" presName="Name10" presStyleLbl="parChTrans1D2" presStyleIdx="1" presStyleCnt="2"/>
      <dgm:spPr/>
    </dgm:pt>
    <dgm:pt modelId="{8F79C542-F07D-4DDA-AD0F-8F7395896B5B}" type="pres">
      <dgm:prSet presAssocID="{074768C1-BCD2-4872-A048-B2E8A98FE780}" presName="hierRoot2" presStyleCnt="0"/>
      <dgm:spPr/>
    </dgm:pt>
    <dgm:pt modelId="{0323685C-47E2-41F8-B613-02030985A47C}" type="pres">
      <dgm:prSet presAssocID="{074768C1-BCD2-4872-A048-B2E8A98FE780}" presName="composite2" presStyleCnt="0"/>
      <dgm:spPr/>
    </dgm:pt>
    <dgm:pt modelId="{39AF5CD4-A5CA-40D7-B4C2-4D50405C0D83}" type="pres">
      <dgm:prSet presAssocID="{074768C1-BCD2-4872-A048-B2E8A98FE780}" presName="background2" presStyleLbl="node2" presStyleIdx="1" presStyleCnt="2"/>
      <dgm:spPr/>
    </dgm:pt>
    <dgm:pt modelId="{75AE6A64-2403-481D-A1E8-C6F974CEF232}" type="pres">
      <dgm:prSet presAssocID="{074768C1-BCD2-4872-A048-B2E8A98FE780}" presName="text2" presStyleLbl="fgAcc2" presStyleIdx="1" presStyleCnt="2">
        <dgm:presLayoutVars>
          <dgm:chPref val="3"/>
        </dgm:presLayoutVars>
      </dgm:prSet>
      <dgm:spPr/>
    </dgm:pt>
    <dgm:pt modelId="{18A1DF93-689B-41EE-AFC2-DFD3599F146B}" type="pres">
      <dgm:prSet presAssocID="{074768C1-BCD2-4872-A048-B2E8A98FE780}" presName="hierChild3" presStyleCnt="0"/>
      <dgm:spPr/>
    </dgm:pt>
  </dgm:ptLst>
  <dgm:cxnLst>
    <dgm:cxn modelId="{B50DCF0C-C2AC-423D-98F4-1091BD3F471D}" type="presOf" srcId="{6929D121-9FE0-43BA-9DB7-0C75B22AE30B}" destId="{6A87751C-177E-461E-8FC5-75CC06959705}" srcOrd="0" destOrd="0" presId="urn:microsoft.com/office/officeart/2005/8/layout/hierarchy1"/>
    <dgm:cxn modelId="{B23F2E33-E2DA-4849-9F44-615E374FF17C}" type="presOf" srcId="{B4F2B392-72D5-4D82-8D71-DD461B7B3056}" destId="{3BAA3AD7-DB26-41F9-B8DA-95D1A15DA8E3}" srcOrd="0" destOrd="0" presId="urn:microsoft.com/office/officeart/2005/8/layout/hierarchy1"/>
    <dgm:cxn modelId="{41666950-E347-4978-A52F-ED130B1ADCB5}" srcId="{2E4CF969-EEEB-468A-9E5A-0987EE0AB27F}" destId="{4BF0FAF4-11AF-44BE-8352-85328816F29A}" srcOrd="0" destOrd="0" parTransId="{6DA486A7-A488-4D9C-8978-8A3107808AD5}" sibTransId="{A8437188-0DF7-4AA9-B3C2-177CBD6088C9}"/>
    <dgm:cxn modelId="{D07601B3-3ADF-42D3-B053-E2BB220CDD16}" type="presOf" srcId="{B7CBB062-1377-4DBF-8175-84B8BF2B7CB9}" destId="{23BE9B22-D38D-4550-9E8D-1FF4DE525044}" srcOrd="0" destOrd="0" presId="urn:microsoft.com/office/officeart/2005/8/layout/hierarchy1"/>
    <dgm:cxn modelId="{1CF366BF-3F1A-4C53-83C5-50850EC17E30}" srcId="{4BF0FAF4-11AF-44BE-8352-85328816F29A}" destId="{074768C1-BCD2-4872-A048-B2E8A98FE780}" srcOrd="1" destOrd="0" parTransId="{B7CBB062-1377-4DBF-8175-84B8BF2B7CB9}" sibTransId="{49F5BB69-AFBA-4A82-94B2-7DAE78639361}"/>
    <dgm:cxn modelId="{039774E1-9421-4E09-B781-757BE965D90B}" type="presOf" srcId="{074768C1-BCD2-4872-A048-B2E8A98FE780}" destId="{75AE6A64-2403-481D-A1E8-C6F974CEF232}" srcOrd="0" destOrd="0" presId="urn:microsoft.com/office/officeart/2005/8/layout/hierarchy1"/>
    <dgm:cxn modelId="{18E1A4E2-5863-4422-8203-1598BC64D9F7}" type="presOf" srcId="{2E4CF969-EEEB-468A-9E5A-0987EE0AB27F}" destId="{D4BF4139-6287-4A5E-8D5C-A8808A826FF5}" srcOrd="0" destOrd="0" presId="urn:microsoft.com/office/officeart/2005/8/layout/hierarchy1"/>
    <dgm:cxn modelId="{ABA029F6-9EEE-4531-9C9C-2D809EB88372}" type="presOf" srcId="{4BF0FAF4-11AF-44BE-8352-85328816F29A}" destId="{7ECE19EA-7876-4649-9193-478145A101D2}" srcOrd="0" destOrd="0" presId="urn:microsoft.com/office/officeart/2005/8/layout/hierarchy1"/>
    <dgm:cxn modelId="{4CFFB7FE-7D9F-4963-BB94-FBA19151BFC7}" srcId="{4BF0FAF4-11AF-44BE-8352-85328816F29A}" destId="{B4F2B392-72D5-4D82-8D71-DD461B7B3056}" srcOrd="0" destOrd="0" parTransId="{6929D121-9FE0-43BA-9DB7-0C75B22AE30B}" sibTransId="{EA3B980A-5B7F-4A52-BC7A-DD430594F6C3}"/>
    <dgm:cxn modelId="{ADB954EF-11D4-4F46-AB51-41760991FADA}" type="presParOf" srcId="{D4BF4139-6287-4A5E-8D5C-A8808A826FF5}" destId="{28C90BF1-4307-462F-B99D-3E8343C91322}" srcOrd="0" destOrd="0" presId="urn:microsoft.com/office/officeart/2005/8/layout/hierarchy1"/>
    <dgm:cxn modelId="{30BA89E9-A8DE-43FC-AE51-544C1A6C3C67}" type="presParOf" srcId="{28C90BF1-4307-462F-B99D-3E8343C91322}" destId="{6E2E6B5A-9920-4C52-BE8F-4A4EFDDDF3BD}" srcOrd="0" destOrd="0" presId="urn:microsoft.com/office/officeart/2005/8/layout/hierarchy1"/>
    <dgm:cxn modelId="{4FB9BD8B-55F4-4533-9174-9FF44E6E9395}" type="presParOf" srcId="{6E2E6B5A-9920-4C52-BE8F-4A4EFDDDF3BD}" destId="{9802F650-914D-4779-A4DD-349FDFB17B97}" srcOrd="0" destOrd="0" presId="urn:microsoft.com/office/officeart/2005/8/layout/hierarchy1"/>
    <dgm:cxn modelId="{DE0DFBFC-9B5C-480C-A285-6E29F6389AF5}" type="presParOf" srcId="{6E2E6B5A-9920-4C52-BE8F-4A4EFDDDF3BD}" destId="{7ECE19EA-7876-4649-9193-478145A101D2}" srcOrd="1" destOrd="0" presId="urn:microsoft.com/office/officeart/2005/8/layout/hierarchy1"/>
    <dgm:cxn modelId="{A0FD7B8A-BDCE-460F-9E20-1948418DBB15}" type="presParOf" srcId="{28C90BF1-4307-462F-B99D-3E8343C91322}" destId="{DC10C0C6-8CF9-4973-AF1B-F435F809D370}" srcOrd="1" destOrd="0" presId="urn:microsoft.com/office/officeart/2005/8/layout/hierarchy1"/>
    <dgm:cxn modelId="{BF533483-E303-477B-964C-6025569E0ECF}" type="presParOf" srcId="{DC10C0C6-8CF9-4973-AF1B-F435F809D370}" destId="{6A87751C-177E-461E-8FC5-75CC06959705}" srcOrd="0" destOrd="0" presId="urn:microsoft.com/office/officeart/2005/8/layout/hierarchy1"/>
    <dgm:cxn modelId="{71C45C62-EC89-4BAD-8625-7AC3516079C4}" type="presParOf" srcId="{DC10C0C6-8CF9-4973-AF1B-F435F809D370}" destId="{715D6602-55A7-4995-A804-51A0EC2927B5}" srcOrd="1" destOrd="0" presId="urn:microsoft.com/office/officeart/2005/8/layout/hierarchy1"/>
    <dgm:cxn modelId="{14A0D07D-839D-4496-AB10-BB77A56CACA4}" type="presParOf" srcId="{715D6602-55A7-4995-A804-51A0EC2927B5}" destId="{28BE974B-96E6-4C6F-A425-51EA76D14608}" srcOrd="0" destOrd="0" presId="urn:microsoft.com/office/officeart/2005/8/layout/hierarchy1"/>
    <dgm:cxn modelId="{98DDA9E1-52E1-4F2B-8AFC-922DB101724C}" type="presParOf" srcId="{28BE974B-96E6-4C6F-A425-51EA76D14608}" destId="{B024DD39-9295-4AB5-B274-3A88AD5FD046}" srcOrd="0" destOrd="0" presId="urn:microsoft.com/office/officeart/2005/8/layout/hierarchy1"/>
    <dgm:cxn modelId="{12D5C0D6-A0B3-414D-9A67-4890E6E103C6}" type="presParOf" srcId="{28BE974B-96E6-4C6F-A425-51EA76D14608}" destId="{3BAA3AD7-DB26-41F9-B8DA-95D1A15DA8E3}" srcOrd="1" destOrd="0" presId="urn:microsoft.com/office/officeart/2005/8/layout/hierarchy1"/>
    <dgm:cxn modelId="{9FFCF9EE-DDBD-4D3C-AED6-4EF90BD313DD}" type="presParOf" srcId="{715D6602-55A7-4995-A804-51A0EC2927B5}" destId="{C4463F11-2F95-4E95-B4ED-35255ED27E26}" srcOrd="1" destOrd="0" presId="urn:microsoft.com/office/officeart/2005/8/layout/hierarchy1"/>
    <dgm:cxn modelId="{86E45969-6259-4E0A-AA93-16174402F362}" type="presParOf" srcId="{DC10C0C6-8CF9-4973-AF1B-F435F809D370}" destId="{23BE9B22-D38D-4550-9E8D-1FF4DE525044}" srcOrd="2" destOrd="0" presId="urn:microsoft.com/office/officeart/2005/8/layout/hierarchy1"/>
    <dgm:cxn modelId="{24B204E4-1E8E-4453-953B-45F4999D76A0}" type="presParOf" srcId="{DC10C0C6-8CF9-4973-AF1B-F435F809D370}" destId="{8F79C542-F07D-4DDA-AD0F-8F7395896B5B}" srcOrd="3" destOrd="0" presId="urn:microsoft.com/office/officeart/2005/8/layout/hierarchy1"/>
    <dgm:cxn modelId="{2C8EDDA7-E919-4DE9-9466-A992AD6F5AE9}" type="presParOf" srcId="{8F79C542-F07D-4DDA-AD0F-8F7395896B5B}" destId="{0323685C-47E2-41F8-B613-02030985A47C}" srcOrd="0" destOrd="0" presId="urn:microsoft.com/office/officeart/2005/8/layout/hierarchy1"/>
    <dgm:cxn modelId="{AB5D7690-027D-4DAA-B301-001F1B9FB650}" type="presParOf" srcId="{0323685C-47E2-41F8-B613-02030985A47C}" destId="{39AF5CD4-A5CA-40D7-B4C2-4D50405C0D83}" srcOrd="0" destOrd="0" presId="urn:microsoft.com/office/officeart/2005/8/layout/hierarchy1"/>
    <dgm:cxn modelId="{EA247286-F989-41C9-805C-A79699FD2039}" type="presParOf" srcId="{0323685C-47E2-41F8-B613-02030985A47C}" destId="{75AE6A64-2403-481D-A1E8-C6F974CEF232}" srcOrd="1" destOrd="0" presId="urn:microsoft.com/office/officeart/2005/8/layout/hierarchy1"/>
    <dgm:cxn modelId="{2BF900DB-80C5-4FE9-9919-4914FF44993D}" type="presParOf" srcId="{8F79C542-F07D-4DDA-AD0F-8F7395896B5B}" destId="{18A1DF93-689B-41EE-AFC2-DFD3599F146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16AC7C-4732-4936-BF19-C95FD4A50E8F}" type="doc">
      <dgm:prSet loTypeId="urn:microsoft.com/office/officeart/2005/8/layout/vList3" loCatId="picture" qsTypeId="urn:microsoft.com/office/officeart/2005/8/quickstyle/simple1" qsCatId="simple" csTypeId="urn:microsoft.com/office/officeart/2005/8/colors/accent1_2" csCatId="accent1" phldr="1"/>
      <dgm:spPr/>
    </dgm:pt>
    <dgm:pt modelId="{E07303D1-275C-4654-8841-DB96CDAFEBCA}">
      <dgm:prSet phldrT="[Text]"/>
      <dgm:spPr/>
      <dgm:t>
        <a:bodyPr/>
        <a:lstStyle/>
        <a:p>
          <a:r>
            <a:rPr lang="az-Latn-AZ" b="1" dirty="0">
              <a:effectLst/>
              <a:latin typeface="Times New Roman" panose="02020603050405020304" pitchFamily="18" charset="0"/>
              <a:ea typeface="Calibri" panose="020F0502020204030204" pitchFamily="34" charset="0"/>
            </a:rPr>
            <a:t>Modelləşdirmə</a:t>
          </a:r>
          <a:endParaRPr lang="az-Latn-AZ" dirty="0"/>
        </a:p>
      </dgm:t>
    </dgm:pt>
    <dgm:pt modelId="{29D7E12A-BFF8-47AC-8A86-C9E9178A663C}" type="parTrans" cxnId="{577679DC-5AC9-45DA-9DCF-CD244CAEC152}">
      <dgm:prSet/>
      <dgm:spPr/>
      <dgm:t>
        <a:bodyPr/>
        <a:lstStyle/>
        <a:p>
          <a:endParaRPr lang="az-Latn-AZ"/>
        </a:p>
      </dgm:t>
    </dgm:pt>
    <dgm:pt modelId="{EC298BB6-9ACB-4338-B5E8-A796051F954F}" type="sibTrans" cxnId="{577679DC-5AC9-45DA-9DCF-CD244CAEC152}">
      <dgm:prSet/>
      <dgm:spPr/>
      <dgm:t>
        <a:bodyPr/>
        <a:lstStyle/>
        <a:p>
          <a:endParaRPr lang="az-Latn-AZ"/>
        </a:p>
      </dgm:t>
    </dgm:pt>
    <dgm:pt modelId="{B12D4BE5-3C5C-477F-8AB8-50F536F9D61B}">
      <dgm:prSet phldrT="[Text]"/>
      <dgm:spPr/>
      <dgm:t>
        <a:bodyPr/>
        <a:lstStyle/>
        <a:p>
          <a:r>
            <a:rPr lang="az-Latn-AZ" dirty="0"/>
            <a:t>fiziki </a:t>
          </a:r>
        </a:p>
      </dgm:t>
    </dgm:pt>
    <dgm:pt modelId="{71F32FDE-88AC-48A4-8C94-20910EE2F7FF}" type="parTrans" cxnId="{F3AE48EE-BBF2-4576-8EE7-DBAE2C0E409C}">
      <dgm:prSet/>
      <dgm:spPr/>
      <dgm:t>
        <a:bodyPr/>
        <a:lstStyle/>
        <a:p>
          <a:endParaRPr lang="az-Latn-AZ"/>
        </a:p>
      </dgm:t>
    </dgm:pt>
    <dgm:pt modelId="{B65A15CC-1065-42EB-83A8-A5C3756280E5}" type="sibTrans" cxnId="{F3AE48EE-BBF2-4576-8EE7-DBAE2C0E409C}">
      <dgm:prSet/>
      <dgm:spPr/>
      <dgm:t>
        <a:bodyPr/>
        <a:lstStyle/>
        <a:p>
          <a:endParaRPr lang="az-Latn-AZ"/>
        </a:p>
      </dgm:t>
    </dgm:pt>
    <dgm:pt modelId="{0843813E-4ABC-45BE-8A16-FD64171FD9BD}">
      <dgm:prSet phldrT="[Text]"/>
      <dgm:spPr/>
      <dgm:t>
        <a:bodyPr/>
        <a:lstStyle/>
        <a:p>
          <a:r>
            <a:rPr lang="az-Latn-AZ" dirty="0"/>
            <a:t>analoq</a:t>
          </a:r>
        </a:p>
      </dgm:t>
    </dgm:pt>
    <dgm:pt modelId="{D063B9BD-B959-4BF0-9322-75C539D4F158}" type="parTrans" cxnId="{FF09FDA2-8FE5-4363-BF05-485B9CA2CDB2}">
      <dgm:prSet/>
      <dgm:spPr/>
      <dgm:t>
        <a:bodyPr/>
        <a:lstStyle/>
        <a:p>
          <a:endParaRPr lang="az-Latn-AZ"/>
        </a:p>
      </dgm:t>
    </dgm:pt>
    <dgm:pt modelId="{E32C9ADB-1DB7-4DD3-B40C-974FF8BD8DF6}" type="sibTrans" cxnId="{FF09FDA2-8FE5-4363-BF05-485B9CA2CDB2}">
      <dgm:prSet/>
      <dgm:spPr/>
      <dgm:t>
        <a:bodyPr/>
        <a:lstStyle/>
        <a:p>
          <a:endParaRPr lang="az-Latn-AZ"/>
        </a:p>
      </dgm:t>
    </dgm:pt>
    <dgm:pt modelId="{D9A39E8A-12EC-43F8-B067-3C433448D03F}" type="pres">
      <dgm:prSet presAssocID="{3816AC7C-4732-4936-BF19-C95FD4A50E8F}" presName="linearFlow" presStyleCnt="0">
        <dgm:presLayoutVars>
          <dgm:dir/>
          <dgm:resizeHandles val="exact"/>
        </dgm:presLayoutVars>
      </dgm:prSet>
      <dgm:spPr/>
    </dgm:pt>
    <dgm:pt modelId="{BFCAE465-971D-46DD-8A69-45F1BB9DD4F3}" type="pres">
      <dgm:prSet presAssocID="{E07303D1-275C-4654-8841-DB96CDAFEBCA}" presName="composite" presStyleCnt="0"/>
      <dgm:spPr/>
    </dgm:pt>
    <dgm:pt modelId="{04F08003-2A20-4A01-A972-156A8D461FF2}" type="pres">
      <dgm:prSet presAssocID="{E07303D1-275C-4654-8841-DB96CDAFEBCA}" presName="imgShp" presStyleLbl="fgImgPlace1" presStyleIdx="0" presStyleCnt="3"/>
      <dgm:spPr>
        <a:solidFill>
          <a:srgbClr val="FFFF00"/>
        </a:solidFill>
      </dgm:spPr>
    </dgm:pt>
    <dgm:pt modelId="{E656A964-3C47-4B70-8E4F-FC9F731BCA25}" type="pres">
      <dgm:prSet presAssocID="{E07303D1-275C-4654-8841-DB96CDAFEBCA}" presName="txShp" presStyleLbl="node1" presStyleIdx="0" presStyleCnt="3">
        <dgm:presLayoutVars>
          <dgm:bulletEnabled val="1"/>
        </dgm:presLayoutVars>
      </dgm:prSet>
      <dgm:spPr/>
    </dgm:pt>
    <dgm:pt modelId="{B517B5F4-9E38-4FB2-A19C-10904FA26F53}" type="pres">
      <dgm:prSet presAssocID="{EC298BB6-9ACB-4338-B5E8-A796051F954F}" presName="spacing" presStyleCnt="0"/>
      <dgm:spPr/>
    </dgm:pt>
    <dgm:pt modelId="{D2466902-5D90-4827-AD55-F2D00BD8891F}" type="pres">
      <dgm:prSet presAssocID="{B12D4BE5-3C5C-477F-8AB8-50F536F9D61B}" presName="composite" presStyleCnt="0"/>
      <dgm:spPr/>
    </dgm:pt>
    <dgm:pt modelId="{161F966C-767A-44FD-A399-4ABB0949BB16}" type="pres">
      <dgm:prSet presAssocID="{B12D4BE5-3C5C-477F-8AB8-50F536F9D61B}" presName="imgShp" presStyleLbl="fgImgPlace1" presStyleIdx="1" presStyleCnt="3"/>
      <dgm:spPr>
        <a:solidFill>
          <a:srgbClr val="FF0000"/>
        </a:solidFill>
      </dgm:spPr>
    </dgm:pt>
    <dgm:pt modelId="{3F7ED34E-E8C1-44F7-86FE-BBA517D11B0C}" type="pres">
      <dgm:prSet presAssocID="{B12D4BE5-3C5C-477F-8AB8-50F536F9D61B}" presName="txShp" presStyleLbl="node1" presStyleIdx="1" presStyleCnt="3">
        <dgm:presLayoutVars>
          <dgm:bulletEnabled val="1"/>
        </dgm:presLayoutVars>
      </dgm:prSet>
      <dgm:spPr/>
    </dgm:pt>
    <dgm:pt modelId="{4D852BB0-82C4-43D4-8AE3-E6146C0FD289}" type="pres">
      <dgm:prSet presAssocID="{B65A15CC-1065-42EB-83A8-A5C3756280E5}" presName="spacing" presStyleCnt="0"/>
      <dgm:spPr/>
    </dgm:pt>
    <dgm:pt modelId="{B1F12B5C-42E7-4836-BE6E-1E83A15E3235}" type="pres">
      <dgm:prSet presAssocID="{0843813E-4ABC-45BE-8A16-FD64171FD9BD}" presName="composite" presStyleCnt="0"/>
      <dgm:spPr/>
    </dgm:pt>
    <dgm:pt modelId="{36A3D40A-5F9F-4D4E-9F46-87005195E68E}" type="pres">
      <dgm:prSet presAssocID="{0843813E-4ABC-45BE-8A16-FD64171FD9BD}" presName="imgShp" presStyleLbl="fgImgPlace1" presStyleIdx="2" presStyleCnt="3"/>
      <dgm:spPr>
        <a:solidFill>
          <a:srgbClr val="00B0F0"/>
        </a:solidFill>
      </dgm:spPr>
    </dgm:pt>
    <dgm:pt modelId="{5BE115EB-DA13-4F22-8B2B-B846887E4AFE}" type="pres">
      <dgm:prSet presAssocID="{0843813E-4ABC-45BE-8A16-FD64171FD9BD}" presName="txShp" presStyleLbl="node1" presStyleIdx="2" presStyleCnt="3">
        <dgm:presLayoutVars>
          <dgm:bulletEnabled val="1"/>
        </dgm:presLayoutVars>
      </dgm:prSet>
      <dgm:spPr/>
    </dgm:pt>
  </dgm:ptLst>
  <dgm:cxnLst>
    <dgm:cxn modelId="{E303920D-4E64-4A9B-9985-9D76DF2AD0DB}" type="presOf" srcId="{E07303D1-275C-4654-8841-DB96CDAFEBCA}" destId="{E656A964-3C47-4B70-8E4F-FC9F731BCA25}" srcOrd="0" destOrd="0" presId="urn:microsoft.com/office/officeart/2005/8/layout/vList3"/>
    <dgm:cxn modelId="{C25BD77B-34C6-42D3-9D97-D13F6606765E}" type="presOf" srcId="{B12D4BE5-3C5C-477F-8AB8-50F536F9D61B}" destId="{3F7ED34E-E8C1-44F7-86FE-BBA517D11B0C}" srcOrd="0" destOrd="0" presId="urn:microsoft.com/office/officeart/2005/8/layout/vList3"/>
    <dgm:cxn modelId="{3F8AA69C-FC01-4A30-B858-D0CA62C8158F}" type="presOf" srcId="{0843813E-4ABC-45BE-8A16-FD64171FD9BD}" destId="{5BE115EB-DA13-4F22-8B2B-B846887E4AFE}" srcOrd="0" destOrd="0" presId="urn:microsoft.com/office/officeart/2005/8/layout/vList3"/>
    <dgm:cxn modelId="{FF09FDA2-8FE5-4363-BF05-485B9CA2CDB2}" srcId="{3816AC7C-4732-4936-BF19-C95FD4A50E8F}" destId="{0843813E-4ABC-45BE-8A16-FD64171FD9BD}" srcOrd="2" destOrd="0" parTransId="{D063B9BD-B959-4BF0-9322-75C539D4F158}" sibTransId="{E32C9ADB-1DB7-4DD3-B40C-974FF8BD8DF6}"/>
    <dgm:cxn modelId="{577679DC-5AC9-45DA-9DCF-CD244CAEC152}" srcId="{3816AC7C-4732-4936-BF19-C95FD4A50E8F}" destId="{E07303D1-275C-4654-8841-DB96CDAFEBCA}" srcOrd="0" destOrd="0" parTransId="{29D7E12A-BFF8-47AC-8A86-C9E9178A663C}" sibTransId="{EC298BB6-9ACB-4338-B5E8-A796051F954F}"/>
    <dgm:cxn modelId="{F3AE48EE-BBF2-4576-8EE7-DBAE2C0E409C}" srcId="{3816AC7C-4732-4936-BF19-C95FD4A50E8F}" destId="{B12D4BE5-3C5C-477F-8AB8-50F536F9D61B}" srcOrd="1" destOrd="0" parTransId="{71F32FDE-88AC-48A4-8C94-20910EE2F7FF}" sibTransId="{B65A15CC-1065-42EB-83A8-A5C3756280E5}"/>
    <dgm:cxn modelId="{798DA3FC-85D7-4E69-A81C-5BB67774D4BE}" type="presOf" srcId="{3816AC7C-4732-4936-BF19-C95FD4A50E8F}" destId="{D9A39E8A-12EC-43F8-B067-3C433448D03F}" srcOrd="0" destOrd="0" presId="urn:microsoft.com/office/officeart/2005/8/layout/vList3"/>
    <dgm:cxn modelId="{456423D2-56CA-4373-84C3-44E5AD209463}" type="presParOf" srcId="{D9A39E8A-12EC-43F8-B067-3C433448D03F}" destId="{BFCAE465-971D-46DD-8A69-45F1BB9DD4F3}" srcOrd="0" destOrd="0" presId="urn:microsoft.com/office/officeart/2005/8/layout/vList3"/>
    <dgm:cxn modelId="{7DC2E02A-8488-4DCC-ADA4-C2C90439DBD4}" type="presParOf" srcId="{BFCAE465-971D-46DD-8A69-45F1BB9DD4F3}" destId="{04F08003-2A20-4A01-A972-156A8D461FF2}" srcOrd="0" destOrd="0" presId="urn:microsoft.com/office/officeart/2005/8/layout/vList3"/>
    <dgm:cxn modelId="{F944D9CF-E9B9-481F-B905-01AD429C3119}" type="presParOf" srcId="{BFCAE465-971D-46DD-8A69-45F1BB9DD4F3}" destId="{E656A964-3C47-4B70-8E4F-FC9F731BCA25}" srcOrd="1" destOrd="0" presId="urn:microsoft.com/office/officeart/2005/8/layout/vList3"/>
    <dgm:cxn modelId="{2B457B89-0A97-45F0-898A-B6DCC1C7503D}" type="presParOf" srcId="{D9A39E8A-12EC-43F8-B067-3C433448D03F}" destId="{B517B5F4-9E38-4FB2-A19C-10904FA26F53}" srcOrd="1" destOrd="0" presId="urn:microsoft.com/office/officeart/2005/8/layout/vList3"/>
    <dgm:cxn modelId="{C023BDA4-7E15-455A-B795-8C3BC585B759}" type="presParOf" srcId="{D9A39E8A-12EC-43F8-B067-3C433448D03F}" destId="{D2466902-5D90-4827-AD55-F2D00BD8891F}" srcOrd="2" destOrd="0" presId="urn:microsoft.com/office/officeart/2005/8/layout/vList3"/>
    <dgm:cxn modelId="{EC02B104-37C9-47D0-8982-30CF888F5503}" type="presParOf" srcId="{D2466902-5D90-4827-AD55-F2D00BD8891F}" destId="{161F966C-767A-44FD-A399-4ABB0949BB16}" srcOrd="0" destOrd="0" presId="urn:microsoft.com/office/officeart/2005/8/layout/vList3"/>
    <dgm:cxn modelId="{2D17ABB0-4594-4DB2-A1AC-B4EA41D45DA0}" type="presParOf" srcId="{D2466902-5D90-4827-AD55-F2D00BD8891F}" destId="{3F7ED34E-E8C1-44F7-86FE-BBA517D11B0C}" srcOrd="1" destOrd="0" presId="urn:microsoft.com/office/officeart/2005/8/layout/vList3"/>
    <dgm:cxn modelId="{477B08AB-66DA-4041-968F-4F3047A0390B}" type="presParOf" srcId="{D9A39E8A-12EC-43F8-B067-3C433448D03F}" destId="{4D852BB0-82C4-43D4-8AE3-E6146C0FD289}" srcOrd="3" destOrd="0" presId="urn:microsoft.com/office/officeart/2005/8/layout/vList3"/>
    <dgm:cxn modelId="{2A40A7DE-D510-4F5D-BC0D-964E67F19FF6}" type="presParOf" srcId="{D9A39E8A-12EC-43F8-B067-3C433448D03F}" destId="{B1F12B5C-42E7-4836-BE6E-1E83A15E3235}" srcOrd="4" destOrd="0" presId="urn:microsoft.com/office/officeart/2005/8/layout/vList3"/>
    <dgm:cxn modelId="{FED9E2BC-7714-4B0D-99F0-DA0B6C87EF8D}" type="presParOf" srcId="{B1F12B5C-42E7-4836-BE6E-1E83A15E3235}" destId="{36A3D40A-5F9F-4D4E-9F46-87005195E68E}" srcOrd="0" destOrd="0" presId="urn:microsoft.com/office/officeart/2005/8/layout/vList3"/>
    <dgm:cxn modelId="{3936A60E-BD8B-441B-B85F-98CA5CA1138C}" type="presParOf" srcId="{B1F12B5C-42E7-4836-BE6E-1E83A15E3235}" destId="{5BE115EB-DA13-4F22-8B2B-B846887E4AF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BE9B22-D38D-4550-9E8D-1FF4DE525044}">
      <dsp:nvSpPr>
        <dsp:cNvPr id="0" name=""/>
        <dsp:cNvSpPr/>
      </dsp:nvSpPr>
      <dsp:spPr>
        <a:xfrm>
          <a:off x="2467458" y="1735648"/>
          <a:ext cx="1356754" cy="645691"/>
        </a:xfrm>
        <a:custGeom>
          <a:avLst/>
          <a:gdLst/>
          <a:ahLst/>
          <a:cxnLst/>
          <a:rect l="0" t="0" r="0" b="0"/>
          <a:pathLst>
            <a:path>
              <a:moveTo>
                <a:pt x="0" y="0"/>
              </a:moveTo>
              <a:lnTo>
                <a:pt x="0" y="440020"/>
              </a:lnTo>
              <a:lnTo>
                <a:pt x="1356754" y="440020"/>
              </a:lnTo>
              <a:lnTo>
                <a:pt x="1356754" y="64569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87751C-177E-461E-8FC5-75CC06959705}">
      <dsp:nvSpPr>
        <dsp:cNvPr id="0" name=""/>
        <dsp:cNvSpPr/>
      </dsp:nvSpPr>
      <dsp:spPr>
        <a:xfrm>
          <a:off x="1110704" y="1735648"/>
          <a:ext cx="1356754" cy="645691"/>
        </a:xfrm>
        <a:custGeom>
          <a:avLst/>
          <a:gdLst/>
          <a:ahLst/>
          <a:cxnLst/>
          <a:rect l="0" t="0" r="0" b="0"/>
          <a:pathLst>
            <a:path>
              <a:moveTo>
                <a:pt x="1356754" y="0"/>
              </a:moveTo>
              <a:lnTo>
                <a:pt x="1356754" y="440020"/>
              </a:lnTo>
              <a:lnTo>
                <a:pt x="0" y="440020"/>
              </a:lnTo>
              <a:lnTo>
                <a:pt x="0" y="64569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02F650-914D-4779-A4DD-349FDFB17B97}">
      <dsp:nvSpPr>
        <dsp:cNvPr id="0" name=""/>
        <dsp:cNvSpPr/>
      </dsp:nvSpPr>
      <dsp:spPr>
        <a:xfrm>
          <a:off x="1357386" y="325857"/>
          <a:ext cx="2220143" cy="140979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CE19EA-7876-4649-9193-478145A101D2}">
      <dsp:nvSpPr>
        <dsp:cNvPr id="0" name=""/>
        <dsp:cNvSpPr/>
      </dsp:nvSpPr>
      <dsp:spPr>
        <a:xfrm>
          <a:off x="1604069" y="560206"/>
          <a:ext cx="2220143" cy="140979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az-Latn-AZ" sz="3700" kern="1200" dirty="0"/>
            <a:t>Şokolad maşını </a:t>
          </a:r>
        </a:p>
      </dsp:txBody>
      <dsp:txXfrm>
        <a:off x="1645360" y="601497"/>
        <a:ext cx="2137561" cy="1327209"/>
      </dsp:txXfrm>
    </dsp:sp>
    <dsp:sp modelId="{B024DD39-9295-4AB5-B274-3A88AD5FD046}">
      <dsp:nvSpPr>
        <dsp:cNvPr id="0" name=""/>
        <dsp:cNvSpPr/>
      </dsp:nvSpPr>
      <dsp:spPr>
        <a:xfrm>
          <a:off x="632" y="2381340"/>
          <a:ext cx="2220143" cy="140979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AA3AD7-DB26-41F9-B8DA-95D1A15DA8E3}">
      <dsp:nvSpPr>
        <dsp:cNvPr id="0" name=""/>
        <dsp:cNvSpPr/>
      </dsp:nvSpPr>
      <dsp:spPr>
        <a:xfrm>
          <a:off x="247315" y="2615689"/>
          <a:ext cx="2220143" cy="1409791"/>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az-Latn-AZ" sz="3700" kern="1200" dirty="0"/>
            <a:t>klassik </a:t>
          </a:r>
        </a:p>
      </dsp:txBody>
      <dsp:txXfrm>
        <a:off x="288606" y="2656980"/>
        <a:ext cx="2137561" cy="1327209"/>
      </dsp:txXfrm>
    </dsp:sp>
    <dsp:sp modelId="{39AF5CD4-A5CA-40D7-B4C2-4D50405C0D83}">
      <dsp:nvSpPr>
        <dsp:cNvPr id="0" name=""/>
        <dsp:cNvSpPr/>
      </dsp:nvSpPr>
      <dsp:spPr>
        <a:xfrm>
          <a:off x="2714141" y="2381340"/>
          <a:ext cx="2220143" cy="140979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AE6A64-2403-481D-A1E8-C6F974CEF232}">
      <dsp:nvSpPr>
        <dsp:cNvPr id="0" name=""/>
        <dsp:cNvSpPr/>
      </dsp:nvSpPr>
      <dsp:spPr>
        <a:xfrm>
          <a:off x="2960823" y="2615689"/>
          <a:ext cx="2220143" cy="1409791"/>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az-Latn-AZ" sz="3700" kern="1200" dirty="0"/>
            <a:t>sistemli</a:t>
          </a:r>
        </a:p>
      </dsp:txBody>
      <dsp:txXfrm>
        <a:off x="3002114" y="2656980"/>
        <a:ext cx="2137561" cy="13272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6A964-3C47-4B70-8E4F-FC9F731BCA25}">
      <dsp:nvSpPr>
        <dsp:cNvPr id="0" name=""/>
        <dsp:cNvSpPr/>
      </dsp:nvSpPr>
      <dsp:spPr>
        <a:xfrm rot="10800000">
          <a:off x="1170078" y="1914"/>
          <a:ext cx="3445764" cy="120864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2978" tIns="95250" rIns="177800" bIns="95250" numCol="1" spcCol="1270" anchor="ctr" anchorCtr="0">
          <a:noAutofit/>
        </a:bodyPr>
        <a:lstStyle/>
        <a:p>
          <a:pPr marL="0" lvl="0" indent="0" algn="ctr" defTabSz="1111250">
            <a:lnSpc>
              <a:spcPct val="90000"/>
            </a:lnSpc>
            <a:spcBef>
              <a:spcPct val="0"/>
            </a:spcBef>
            <a:spcAft>
              <a:spcPct val="35000"/>
            </a:spcAft>
            <a:buNone/>
          </a:pPr>
          <a:r>
            <a:rPr lang="az-Latn-AZ" sz="2500" b="1" kern="1200" dirty="0">
              <a:effectLst/>
              <a:latin typeface="Times New Roman" panose="02020603050405020304" pitchFamily="18" charset="0"/>
              <a:ea typeface="Calibri" panose="020F0502020204030204" pitchFamily="34" charset="0"/>
            </a:rPr>
            <a:t>Modelləşdirmə</a:t>
          </a:r>
          <a:endParaRPr lang="az-Latn-AZ" sz="2500" kern="1200" dirty="0"/>
        </a:p>
      </dsp:txBody>
      <dsp:txXfrm rot="10800000">
        <a:off x="1472239" y="1914"/>
        <a:ext cx="3143603" cy="1208643"/>
      </dsp:txXfrm>
    </dsp:sp>
    <dsp:sp modelId="{04F08003-2A20-4A01-A972-156A8D461FF2}">
      <dsp:nvSpPr>
        <dsp:cNvPr id="0" name=""/>
        <dsp:cNvSpPr/>
      </dsp:nvSpPr>
      <dsp:spPr>
        <a:xfrm>
          <a:off x="565757" y="1914"/>
          <a:ext cx="1208643" cy="1208643"/>
        </a:xfrm>
        <a:prstGeom prst="ellipse">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7ED34E-E8C1-44F7-86FE-BBA517D11B0C}">
      <dsp:nvSpPr>
        <dsp:cNvPr id="0" name=""/>
        <dsp:cNvSpPr/>
      </dsp:nvSpPr>
      <dsp:spPr>
        <a:xfrm rot="10800000">
          <a:off x="1170078" y="1571347"/>
          <a:ext cx="3445764" cy="120864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2978" tIns="95250" rIns="177800" bIns="95250" numCol="1" spcCol="1270" anchor="ctr" anchorCtr="0">
          <a:noAutofit/>
        </a:bodyPr>
        <a:lstStyle/>
        <a:p>
          <a:pPr marL="0" lvl="0" indent="0" algn="ctr" defTabSz="1111250">
            <a:lnSpc>
              <a:spcPct val="90000"/>
            </a:lnSpc>
            <a:spcBef>
              <a:spcPct val="0"/>
            </a:spcBef>
            <a:spcAft>
              <a:spcPct val="35000"/>
            </a:spcAft>
            <a:buNone/>
          </a:pPr>
          <a:r>
            <a:rPr lang="az-Latn-AZ" sz="2500" kern="1200" dirty="0"/>
            <a:t>fiziki </a:t>
          </a:r>
        </a:p>
      </dsp:txBody>
      <dsp:txXfrm rot="10800000">
        <a:off x="1472239" y="1571347"/>
        <a:ext cx="3143603" cy="1208643"/>
      </dsp:txXfrm>
    </dsp:sp>
    <dsp:sp modelId="{161F966C-767A-44FD-A399-4ABB0949BB16}">
      <dsp:nvSpPr>
        <dsp:cNvPr id="0" name=""/>
        <dsp:cNvSpPr/>
      </dsp:nvSpPr>
      <dsp:spPr>
        <a:xfrm>
          <a:off x="565757" y="1571347"/>
          <a:ext cx="1208643" cy="1208643"/>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E115EB-DA13-4F22-8B2B-B846887E4AFE}">
      <dsp:nvSpPr>
        <dsp:cNvPr id="0" name=""/>
        <dsp:cNvSpPr/>
      </dsp:nvSpPr>
      <dsp:spPr>
        <a:xfrm rot="10800000">
          <a:off x="1170078" y="3140779"/>
          <a:ext cx="3445764" cy="120864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2978" tIns="95250" rIns="177800" bIns="95250" numCol="1" spcCol="1270" anchor="ctr" anchorCtr="0">
          <a:noAutofit/>
        </a:bodyPr>
        <a:lstStyle/>
        <a:p>
          <a:pPr marL="0" lvl="0" indent="0" algn="ctr" defTabSz="1111250">
            <a:lnSpc>
              <a:spcPct val="90000"/>
            </a:lnSpc>
            <a:spcBef>
              <a:spcPct val="0"/>
            </a:spcBef>
            <a:spcAft>
              <a:spcPct val="35000"/>
            </a:spcAft>
            <a:buNone/>
          </a:pPr>
          <a:r>
            <a:rPr lang="az-Latn-AZ" sz="2500" kern="1200" dirty="0"/>
            <a:t>analoq</a:t>
          </a:r>
        </a:p>
      </dsp:txBody>
      <dsp:txXfrm rot="10800000">
        <a:off x="1472239" y="3140779"/>
        <a:ext cx="3143603" cy="1208643"/>
      </dsp:txXfrm>
    </dsp:sp>
    <dsp:sp modelId="{36A3D40A-5F9F-4D4E-9F46-87005195E68E}">
      <dsp:nvSpPr>
        <dsp:cNvPr id="0" name=""/>
        <dsp:cNvSpPr/>
      </dsp:nvSpPr>
      <dsp:spPr>
        <a:xfrm>
          <a:off x="565757" y="3140779"/>
          <a:ext cx="1208643" cy="1208643"/>
        </a:xfrm>
        <a:prstGeom prst="ellipse">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yd Başlığı">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A31D8A24-9BDE-7B6E-62E8-BB528DBE14C4}"/>
              </a:ext>
            </a:extLst>
          </p:cNvPr>
          <p:cNvSpPr>
            <a:spLocks noGrp="1"/>
          </p:cNvSpPr>
          <p:nvPr>
            <p:ph type="ctrTitle"/>
          </p:nvPr>
        </p:nvSpPr>
        <p:spPr>
          <a:xfrm>
            <a:off x="1524000" y="1122363"/>
            <a:ext cx="9144000" cy="2387600"/>
          </a:xfrm>
        </p:spPr>
        <p:txBody>
          <a:bodyPr anchor="b"/>
          <a:lstStyle>
            <a:lvl1pPr algn="ctr">
              <a:defRPr sz="6000"/>
            </a:lvl1pPr>
          </a:lstStyle>
          <a:p>
            <a:r>
              <a:rPr lang="az-Latn-AZ"/>
              <a:t>Şablon başlıq üslubunu redaktə etmək üçün klikləyin</a:t>
            </a:r>
          </a:p>
        </p:txBody>
      </p:sp>
      <p:sp>
        <p:nvSpPr>
          <p:cNvPr id="3" name="Altbaşlıq 2">
            <a:extLst>
              <a:ext uri="{FF2B5EF4-FFF2-40B4-BE49-F238E27FC236}">
                <a16:creationId xmlns:a16="http://schemas.microsoft.com/office/drawing/2014/main" id="{909E7BE5-C55A-87A8-7B1C-7C192AA9B1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z-Latn-AZ"/>
              <a:t>Şablon altbaşlıq üslubunu redaktə etmək üçün klikləyin</a:t>
            </a:r>
          </a:p>
        </p:txBody>
      </p:sp>
      <p:sp>
        <p:nvSpPr>
          <p:cNvPr id="4" name="Vaxt Doldurucusu 3">
            <a:extLst>
              <a:ext uri="{FF2B5EF4-FFF2-40B4-BE49-F238E27FC236}">
                <a16:creationId xmlns:a16="http://schemas.microsoft.com/office/drawing/2014/main" id="{8AFF596C-5C9D-5354-D54E-6A8AFB6D3EEE}"/>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732C9D9A-BEA4-42ED-F09B-9FC9ADF49488}"/>
              </a:ext>
            </a:extLst>
          </p:cNvPr>
          <p:cNvSpPr>
            <a:spLocks noGrp="1"/>
          </p:cNvSpPr>
          <p:nvPr>
            <p:ph type="ftr" sz="quarter" idx="11"/>
          </p:nvPr>
        </p:nvSpPr>
        <p:spPr/>
        <p:txBody>
          <a:bodyPr/>
          <a:lstStyle/>
          <a:p>
            <a:endParaRPr lang="az-Latn-AZ"/>
          </a:p>
        </p:txBody>
      </p:sp>
      <p:sp>
        <p:nvSpPr>
          <p:cNvPr id="6" name="Slayd Nömrə Doldurucusu 5">
            <a:extLst>
              <a:ext uri="{FF2B5EF4-FFF2-40B4-BE49-F238E27FC236}">
                <a16:creationId xmlns:a16="http://schemas.microsoft.com/office/drawing/2014/main" id="{B618EE5C-E8D3-BDDF-A5AB-681916F3AB72}"/>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1188873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q və Şaquli Mətn">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8E35B50B-11B0-DC39-B1BD-DF159016E0D9}"/>
              </a:ext>
            </a:extLst>
          </p:cNvPr>
          <p:cNvSpPr>
            <a:spLocks noGrp="1"/>
          </p:cNvSpPr>
          <p:nvPr>
            <p:ph type="title"/>
          </p:nvPr>
        </p:nvSpPr>
        <p:spPr/>
        <p:txBody>
          <a:bodyPr/>
          <a:lstStyle/>
          <a:p>
            <a:r>
              <a:rPr lang="az-Latn-AZ"/>
              <a:t>Şablon başlıq üslubunu redaktə etmək üçün klikləyin</a:t>
            </a:r>
          </a:p>
        </p:txBody>
      </p:sp>
      <p:sp>
        <p:nvSpPr>
          <p:cNvPr id="3" name="Şaquli Mətn Doldurucusu 2">
            <a:extLst>
              <a:ext uri="{FF2B5EF4-FFF2-40B4-BE49-F238E27FC236}">
                <a16:creationId xmlns:a16="http://schemas.microsoft.com/office/drawing/2014/main" id="{7E5FF3F8-6E71-BCEB-3329-1F800834158B}"/>
              </a:ext>
            </a:extLst>
          </p:cNvPr>
          <p:cNvSpPr>
            <a:spLocks noGrp="1"/>
          </p:cNvSpPr>
          <p:nvPr>
            <p:ph type="body" orient="vert" idx="1"/>
          </p:nvPr>
        </p:nvSpPr>
        <p:spPr/>
        <p:txBody>
          <a:bodyPr vert="eaVert"/>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Vaxt Doldurucusu 3">
            <a:extLst>
              <a:ext uri="{FF2B5EF4-FFF2-40B4-BE49-F238E27FC236}">
                <a16:creationId xmlns:a16="http://schemas.microsoft.com/office/drawing/2014/main" id="{17FFCFCB-4A7C-5A19-7D81-F36CD32F4CCB}"/>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9CE176C5-FEDF-8243-FFD2-96C47541360F}"/>
              </a:ext>
            </a:extLst>
          </p:cNvPr>
          <p:cNvSpPr>
            <a:spLocks noGrp="1"/>
          </p:cNvSpPr>
          <p:nvPr>
            <p:ph type="ftr" sz="quarter" idx="11"/>
          </p:nvPr>
        </p:nvSpPr>
        <p:spPr/>
        <p:txBody>
          <a:bodyPr/>
          <a:lstStyle/>
          <a:p>
            <a:endParaRPr lang="az-Latn-AZ"/>
          </a:p>
        </p:txBody>
      </p:sp>
      <p:sp>
        <p:nvSpPr>
          <p:cNvPr id="6" name="Slayd Nömrə Doldurucusu 5">
            <a:extLst>
              <a:ext uri="{FF2B5EF4-FFF2-40B4-BE49-F238E27FC236}">
                <a16:creationId xmlns:a16="http://schemas.microsoft.com/office/drawing/2014/main" id="{226AF059-F24A-CA20-4540-5415DE289FD3}"/>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3829725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Şaquli Başlıq və Mətn">
    <p:spTree>
      <p:nvGrpSpPr>
        <p:cNvPr id="1" name=""/>
        <p:cNvGrpSpPr/>
        <p:nvPr/>
      </p:nvGrpSpPr>
      <p:grpSpPr>
        <a:xfrm>
          <a:off x="0" y="0"/>
          <a:ext cx="0" cy="0"/>
          <a:chOff x="0" y="0"/>
          <a:chExt cx="0" cy="0"/>
        </a:xfrm>
      </p:grpSpPr>
      <p:sp>
        <p:nvSpPr>
          <p:cNvPr id="2" name="Şaquli Başlıq 1">
            <a:extLst>
              <a:ext uri="{FF2B5EF4-FFF2-40B4-BE49-F238E27FC236}">
                <a16:creationId xmlns:a16="http://schemas.microsoft.com/office/drawing/2014/main" id="{9671DBBC-950A-8240-DE94-B4CC772E57DB}"/>
              </a:ext>
            </a:extLst>
          </p:cNvPr>
          <p:cNvSpPr>
            <a:spLocks noGrp="1"/>
          </p:cNvSpPr>
          <p:nvPr>
            <p:ph type="title" orient="vert"/>
          </p:nvPr>
        </p:nvSpPr>
        <p:spPr>
          <a:xfrm>
            <a:off x="8724900" y="365125"/>
            <a:ext cx="2628900" cy="5811838"/>
          </a:xfrm>
        </p:spPr>
        <p:txBody>
          <a:bodyPr vert="eaVert"/>
          <a:lstStyle/>
          <a:p>
            <a:r>
              <a:rPr lang="az-Latn-AZ"/>
              <a:t>Şablon başlıq üslubunu redaktə etmək üçün klikləyin</a:t>
            </a:r>
          </a:p>
        </p:txBody>
      </p:sp>
      <p:sp>
        <p:nvSpPr>
          <p:cNvPr id="3" name="Şaquli Mətn Doldurucusu 2">
            <a:extLst>
              <a:ext uri="{FF2B5EF4-FFF2-40B4-BE49-F238E27FC236}">
                <a16:creationId xmlns:a16="http://schemas.microsoft.com/office/drawing/2014/main" id="{C8DC5BED-3156-B590-D5F6-CECDCCE21814}"/>
              </a:ext>
            </a:extLst>
          </p:cNvPr>
          <p:cNvSpPr>
            <a:spLocks noGrp="1"/>
          </p:cNvSpPr>
          <p:nvPr>
            <p:ph type="body" orient="vert" idx="1"/>
          </p:nvPr>
        </p:nvSpPr>
        <p:spPr>
          <a:xfrm>
            <a:off x="838200" y="365125"/>
            <a:ext cx="7734300" cy="5811838"/>
          </a:xfrm>
        </p:spPr>
        <p:txBody>
          <a:bodyPr vert="eaVert"/>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Vaxt Doldurucusu 3">
            <a:extLst>
              <a:ext uri="{FF2B5EF4-FFF2-40B4-BE49-F238E27FC236}">
                <a16:creationId xmlns:a16="http://schemas.microsoft.com/office/drawing/2014/main" id="{FD3BCFE2-E5C4-1D18-182E-35FA56B1782A}"/>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54A45756-9E71-E7A3-3075-DFE7A4CA532C}"/>
              </a:ext>
            </a:extLst>
          </p:cNvPr>
          <p:cNvSpPr>
            <a:spLocks noGrp="1"/>
          </p:cNvSpPr>
          <p:nvPr>
            <p:ph type="ftr" sz="quarter" idx="11"/>
          </p:nvPr>
        </p:nvSpPr>
        <p:spPr/>
        <p:txBody>
          <a:bodyPr/>
          <a:lstStyle/>
          <a:p>
            <a:endParaRPr lang="az-Latn-AZ"/>
          </a:p>
        </p:txBody>
      </p:sp>
      <p:sp>
        <p:nvSpPr>
          <p:cNvPr id="6" name="Slayd Nömrə Doldurucusu 5">
            <a:extLst>
              <a:ext uri="{FF2B5EF4-FFF2-40B4-BE49-F238E27FC236}">
                <a16:creationId xmlns:a16="http://schemas.microsoft.com/office/drawing/2014/main" id="{2F988F2E-7031-FD9E-443C-9F859ED581DE}"/>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1693555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q və Kontent">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6954705B-3534-86C6-C3DD-530737656AD9}"/>
              </a:ext>
            </a:extLst>
          </p:cNvPr>
          <p:cNvSpPr>
            <a:spLocks noGrp="1"/>
          </p:cNvSpPr>
          <p:nvPr>
            <p:ph type="title"/>
          </p:nvPr>
        </p:nvSpPr>
        <p:spPr/>
        <p:txBody>
          <a:bodyPr/>
          <a:lstStyle/>
          <a:p>
            <a:r>
              <a:rPr lang="az-Latn-AZ"/>
              <a:t>Şablon başlıq üslubunu redaktə etmək üçün klikləyin</a:t>
            </a:r>
          </a:p>
        </p:txBody>
      </p:sp>
      <p:sp>
        <p:nvSpPr>
          <p:cNvPr id="3" name="Kontent Doldurucusu 2">
            <a:extLst>
              <a:ext uri="{FF2B5EF4-FFF2-40B4-BE49-F238E27FC236}">
                <a16:creationId xmlns:a16="http://schemas.microsoft.com/office/drawing/2014/main" id="{D2504DEC-50B3-94FB-533C-8144D7E43C6A}"/>
              </a:ext>
            </a:extLst>
          </p:cNvPr>
          <p:cNvSpPr>
            <a:spLocks noGrp="1"/>
          </p:cNvSpPr>
          <p:nvPr>
            <p:ph idx="1"/>
          </p:nvPr>
        </p:nvSpPr>
        <p:spPr/>
        <p:txBody>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Vaxt Doldurucusu 3">
            <a:extLst>
              <a:ext uri="{FF2B5EF4-FFF2-40B4-BE49-F238E27FC236}">
                <a16:creationId xmlns:a16="http://schemas.microsoft.com/office/drawing/2014/main" id="{920B6402-2420-10FF-3E8F-5DC347680097}"/>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6C77B399-76F1-EF16-C5AB-38A82932AA96}"/>
              </a:ext>
            </a:extLst>
          </p:cNvPr>
          <p:cNvSpPr>
            <a:spLocks noGrp="1"/>
          </p:cNvSpPr>
          <p:nvPr>
            <p:ph type="ftr" sz="quarter" idx="11"/>
          </p:nvPr>
        </p:nvSpPr>
        <p:spPr/>
        <p:txBody>
          <a:bodyPr/>
          <a:lstStyle/>
          <a:p>
            <a:endParaRPr lang="az-Latn-AZ"/>
          </a:p>
        </p:txBody>
      </p:sp>
      <p:sp>
        <p:nvSpPr>
          <p:cNvPr id="6" name="Slayd Nömrə Doldurucusu 5">
            <a:extLst>
              <a:ext uri="{FF2B5EF4-FFF2-40B4-BE49-F238E27FC236}">
                <a16:creationId xmlns:a16="http://schemas.microsoft.com/office/drawing/2014/main" id="{257EDE39-91A4-09AA-50F7-C8397C1827E0}"/>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1565020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Yuxarı Sərlövhə Bölməsi">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620AADE8-A371-24F2-2FA2-FDC3369FC98A}"/>
              </a:ext>
            </a:extLst>
          </p:cNvPr>
          <p:cNvSpPr>
            <a:spLocks noGrp="1"/>
          </p:cNvSpPr>
          <p:nvPr>
            <p:ph type="title"/>
          </p:nvPr>
        </p:nvSpPr>
        <p:spPr>
          <a:xfrm>
            <a:off x="831850" y="1709738"/>
            <a:ext cx="10515600" cy="2852737"/>
          </a:xfrm>
        </p:spPr>
        <p:txBody>
          <a:bodyPr anchor="b"/>
          <a:lstStyle>
            <a:lvl1pPr>
              <a:defRPr sz="6000"/>
            </a:lvl1pPr>
          </a:lstStyle>
          <a:p>
            <a:r>
              <a:rPr lang="az-Latn-AZ"/>
              <a:t>Şablon başlıq üslubunu redaktə etmək üçün klikləyin</a:t>
            </a:r>
          </a:p>
        </p:txBody>
      </p:sp>
      <p:sp>
        <p:nvSpPr>
          <p:cNvPr id="3" name="Mətn Doldurucusu 2">
            <a:extLst>
              <a:ext uri="{FF2B5EF4-FFF2-40B4-BE49-F238E27FC236}">
                <a16:creationId xmlns:a16="http://schemas.microsoft.com/office/drawing/2014/main" id="{F4B50C83-D489-DE06-449A-0D328B1DD6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z-Latn-AZ"/>
              <a:t>Əsas mətn üslubları redaktə etmək üçün klikləyin</a:t>
            </a:r>
          </a:p>
        </p:txBody>
      </p:sp>
      <p:sp>
        <p:nvSpPr>
          <p:cNvPr id="4" name="Vaxt Doldurucusu 3">
            <a:extLst>
              <a:ext uri="{FF2B5EF4-FFF2-40B4-BE49-F238E27FC236}">
                <a16:creationId xmlns:a16="http://schemas.microsoft.com/office/drawing/2014/main" id="{FABD60E8-12FF-E139-EF9E-B5C55C91DA6D}"/>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745F1FA3-63B2-0A3D-E048-8439500EC660}"/>
              </a:ext>
            </a:extLst>
          </p:cNvPr>
          <p:cNvSpPr>
            <a:spLocks noGrp="1"/>
          </p:cNvSpPr>
          <p:nvPr>
            <p:ph type="ftr" sz="quarter" idx="11"/>
          </p:nvPr>
        </p:nvSpPr>
        <p:spPr/>
        <p:txBody>
          <a:bodyPr/>
          <a:lstStyle/>
          <a:p>
            <a:endParaRPr lang="az-Latn-AZ"/>
          </a:p>
        </p:txBody>
      </p:sp>
      <p:sp>
        <p:nvSpPr>
          <p:cNvPr id="6" name="Slayd Nömrə Doldurucusu 5">
            <a:extLst>
              <a:ext uri="{FF2B5EF4-FFF2-40B4-BE49-F238E27FC236}">
                <a16:creationId xmlns:a16="http://schemas.microsoft.com/office/drawing/2014/main" id="{8A7EAB8C-A989-E6CB-3BF5-1DF3EBC2E20F}"/>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3707176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Kontent">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FA137C10-2DA1-E962-D198-8BD9E34EDC42}"/>
              </a:ext>
            </a:extLst>
          </p:cNvPr>
          <p:cNvSpPr>
            <a:spLocks noGrp="1"/>
          </p:cNvSpPr>
          <p:nvPr>
            <p:ph type="title"/>
          </p:nvPr>
        </p:nvSpPr>
        <p:spPr/>
        <p:txBody>
          <a:bodyPr/>
          <a:lstStyle/>
          <a:p>
            <a:r>
              <a:rPr lang="az-Latn-AZ"/>
              <a:t>Şablon başlıq üslubunu redaktə etmək üçün klikləyin</a:t>
            </a:r>
          </a:p>
        </p:txBody>
      </p:sp>
      <p:sp>
        <p:nvSpPr>
          <p:cNvPr id="3" name="Kontent Doldurucusu 2">
            <a:extLst>
              <a:ext uri="{FF2B5EF4-FFF2-40B4-BE49-F238E27FC236}">
                <a16:creationId xmlns:a16="http://schemas.microsoft.com/office/drawing/2014/main" id="{F8F0AAE5-3F15-270B-F159-01856E416E89}"/>
              </a:ext>
            </a:extLst>
          </p:cNvPr>
          <p:cNvSpPr>
            <a:spLocks noGrp="1"/>
          </p:cNvSpPr>
          <p:nvPr>
            <p:ph sz="half" idx="1"/>
          </p:nvPr>
        </p:nvSpPr>
        <p:spPr>
          <a:xfrm>
            <a:off x="838200" y="1825625"/>
            <a:ext cx="5181600" cy="4351338"/>
          </a:xfrm>
        </p:spPr>
        <p:txBody>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Kontent Doldurucusu 3">
            <a:extLst>
              <a:ext uri="{FF2B5EF4-FFF2-40B4-BE49-F238E27FC236}">
                <a16:creationId xmlns:a16="http://schemas.microsoft.com/office/drawing/2014/main" id="{E53A7E47-7C27-8E1C-6E34-0CD6B4BFE355}"/>
              </a:ext>
            </a:extLst>
          </p:cNvPr>
          <p:cNvSpPr>
            <a:spLocks noGrp="1"/>
          </p:cNvSpPr>
          <p:nvPr>
            <p:ph sz="half" idx="2"/>
          </p:nvPr>
        </p:nvSpPr>
        <p:spPr>
          <a:xfrm>
            <a:off x="6172200" y="1825625"/>
            <a:ext cx="5181600" cy="4351338"/>
          </a:xfrm>
        </p:spPr>
        <p:txBody>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5" name="Vaxt Doldurucusu 4">
            <a:extLst>
              <a:ext uri="{FF2B5EF4-FFF2-40B4-BE49-F238E27FC236}">
                <a16:creationId xmlns:a16="http://schemas.microsoft.com/office/drawing/2014/main" id="{A7106149-1664-1D51-2658-B355D4D09169}"/>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6" name="Aşağı Sərlövhə Doldurucusu 5">
            <a:extLst>
              <a:ext uri="{FF2B5EF4-FFF2-40B4-BE49-F238E27FC236}">
                <a16:creationId xmlns:a16="http://schemas.microsoft.com/office/drawing/2014/main" id="{DDD2E896-3182-05C5-F419-B41CFE98581E}"/>
              </a:ext>
            </a:extLst>
          </p:cNvPr>
          <p:cNvSpPr>
            <a:spLocks noGrp="1"/>
          </p:cNvSpPr>
          <p:nvPr>
            <p:ph type="ftr" sz="quarter" idx="11"/>
          </p:nvPr>
        </p:nvSpPr>
        <p:spPr/>
        <p:txBody>
          <a:bodyPr/>
          <a:lstStyle/>
          <a:p>
            <a:endParaRPr lang="az-Latn-AZ"/>
          </a:p>
        </p:txBody>
      </p:sp>
      <p:sp>
        <p:nvSpPr>
          <p:cNvPr id="7" name="Slayd Nömrə Doldurucusu 6">
            <a:extLst>
              <a:ext uri="{FF2B5EF4-FFF2-40B4-BE49-F238E27FC236}">
                <a16:creationId xmlns:a16="http://schemas.microsoft.com/office/drawing/2014/main" id="{CAE2AE36-DAA2-17FD-9BD5-083CAEA3520D}"/>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43819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Müqayisə">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22CFD86B-5BD3-626A-3CAC-EEBCA8B9873A}"/>
              </a:ext>
            </a:extLst>
          </p:cNvPr>
          <p:cNvSpPr>
            <a:spLocks noGrp="1"/>
          </p:cNvSpPr>
          <p:nvPr>
            <p:ph type="title"/>
          </p:nvPr>
        </p:nvSpPr>
        <p:spPr>
          <a:xfrm>
            <a:off x="839788" y="365125"/>
            <a:ext cx="10515600" cy="1325563"/>
          </a:xfrm>
        </p:spPr>
        <p:txBody>
          <a:bodyPr/>
          <a:lstStyle/>
          <a:p>
            <a:r>
              <a:rPr lang="az-Latn-AZ"/>
              <a:t>Şablon başlıq üslubunu redaktə etmək üçün klikləyin</a:t>
            </a:r>
          </a:p>
        </p:txBody>
      </p:sp>
      <p:sp>
        <p:nvSpPr>
          <p:cNvPr id="3" name="Mətn Doldurucusu 2">
            <a:extLst>
              <a:ext uri="{FF2B5EF4-FFF2-40B4-BE49-F238E27FC236}">
                <a16:creationId xmlns:a16="http://schemas.microsoft.com/office/drawing/2014/main" id="{A2F842A5-6455-CF3F-1B16-B68BC960DD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z-Latn-AZ"/>
              <a:t>Əsas mətn üslubları redaktə etmək üçün klikləyin</a:t>
            </a:r>
          </a:p>
        </p:txBody>
      </p:sp>
      <p:sp>
        <p:nvSpPr>
          <p:cNvPr id="4" name="Kontent Doldurucusu 3">
            <a:extLst>
              <a:ext uri="{FF2B5EF4-FFF2-40B4-BE49-F238E27FC236}">
                <a16:creationId xmlns:a16="http://schemas.microsoft.com/office/drawing/2014/main" id="{8D89A554-6EB2-284A-6965-076E9CAAB3D8}"/>
              </a:ext>
            </a:extLst>
          </p:cNvPr>
          <p:cNvSpPr>
            <a:spLocks noGrp="1"/>
          </p:cNvSpPr>
          <p:nvPr>
            <p:ph sz="half" idx="2"/>
          </p:nvPr>
        </p:nvSpPr>
        <p:spPr>
          <a:xfrm>
            <a:off x="839788" y="2505075"/>
            <a:ext cx="5157787" cy="3684588"/>
          </a:xfrm>
        </p:spPr>
        <p:txBody>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5" name="Mətn Doldurucusu 4">
            <a:extLst>
              <a:ext uri="{FF2B5EF4-FFF2-40B4-BE49-F238E27FC236}">
                <a16:creationId xmlns:a16="http://schemas.microsoft.com/office/drawing/2014/main" id="{2FEC323A-9778-EE13-1F93-9BAB13C2F3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z-Latn-AZ"/>
              <a:t>Əsas mətn üslubları redaktə etmək üçün klikləyin</a:t>
            </a:r>
          </a:p>
        </p:txBody>
      </p:sp>
      <p:sp>
        <p:nvSpPr>
          <p:cNvPr id="6" name="Kontent Doldurucusu 5">
            <a:extLst>
              <a:ext uri="{FF2B5EF4-FFF2-40B4-BE49-F238E27FC236}">
                <a16:creationId xmlns:a16="http://schemas.microsoft.com/office/drawing/2014/main" id="{A11C3F88-B837-30B2-8BF6-686DDCCA87C2}"/>
              </a:ext>
            </a:extLst>
          </p:cNvPr>
          <p:cNvSpPr>
            <a:spLocks noGrp="1"/>
          </p:cNvSpPr>
          <p:nvPr>
            <p:ph sz="quarter" idx="4"/>
          </p:nvPr>
        </p:nvSpPr>
        <p:spPr>
          <a:xfrm>
            <a:off x="6172200" y="2505075"/>
            <a:ext cx="5183188" cy="3684588"/>
          </a:xfrm>
        </p:spPr>
        <p:txBody>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7" name="Vaxt Doldurucusu 6">
            <a:extLst>
              <a:ext uri="{FF2B5EF4-FFF2-40B4-BE49-F238E27FC236}">
                <a16:creationId xmlns:a16="http://schemas.microsoft.com/office/drawing/2014/main" id="{A837D423-90CD-BFEC-F904-934C6C26A1B5}"/>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8" name="Aşağı Sərlövhə Doldurucusu 7">
            <a:extLst>
              <a:ext uri="{FF2B5EF4-FFF2-40B4-BE49-F238E27FC236}">
                <a16:creationId xmlns:a16="http://schemas.microsoft.com/office/drawing/2014/main" id="{31701601-126F-BBF2-6A72-AAAB1696EB01}"/>
              </a:ext>
            </a:extLst>
          </p:cNvPr>
          <p:cNvSpPr>
            <a:spLocks noGrp="1"/>
          </p:cNvSpPr>
          <p:nvPr>
            <p:ph type="ftr" sz="quarter" idx="11"/>
          </p:nvPr>
        </p:nvSpPr>
        <p:spPr/>
        <p:txBody>
          <a:bodyPr/>
          <a:lstStyle/>
          <a:p>
            <a:endParaRPr lang="az-Latn-AZ"/>
          </a:p>
        </p:txBody>
      </p:sp>
      <p:sp>
        <p:nvSpPr>
          <p:cNvPr id="9" name="Slayd Nömrə Doldurucusu 8">
            <a:extLst>
              <a:ext uri="{FF2B5EF4-FFF2-40B4-BE49-F238E27FC236}">
                <a16:creationId xmlns:a16="http://schemas.microsoft.com/office/drawing/2014/main" id="{B4161A78-7B96-29FB-39B7-FDC68757CEA3}"/>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3045012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 Başlıq">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1F90E2E3-7718-B29D-9C49-60FFEE6196CE}"/>
              </a:ext>
            </a:extLst>
          </p:cNvPr>
          <p:cNvSpPr>
            <a:spLocks noGrp="1"/>
          </p:cNvSpPr>
          <p:nvPr>
            <p:ph type="title"/>
          </p:nvPr>
        </p:nvSpPr>
        <p:spPr/>
        <p:txBody>
          <a:bodyPr/>
          <a:lstStyle/>
          <a:p>
            <a:r>
              <a:rPr lang="az-Latn-AZ"/>
              <a:t>Şablon başlıq üslubunu redaktə etmək üçün klikləyin</a:t>
            </a:r>
          </a:p>
        </p:txBody>
      </p:sp>
      <p:sp>
        <p:nvSpPr>
          <p:cNvPr id="3" name="Vaxt Doldurucusu 2">
            <a:extLst>
              <a:ext uri="{FF2B5EF4-FFF2-40B4-BE49-F238E27FC236}">
                <a16:creationId xmlns:a16="http://schemas.microsoft.com/office/drawing/2014/main" id="{FACEE4E3-D3BC-4710-A112-C713527275AB}"/>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4" name="Aşağı Sərlövhə Doldurucusu 3">
            <a:extLst>
              <a:ext uri="{FF2B5EF4-FFF2-40B4-BE49-F238E27FC236}">
                <a16:creationId xmlns:a16="http://schemas.microsoft.com/office/drawing/2014/main" id="{7EB2A4B7-32CD-0D4B-F6FE-D44191B0BF91}"/>
              </a:ext>
            </a:extLst>
          </p:cNvPr>
          <p:cNvSpPr>
            <a:spLocks noGrp="1"/>
          </p:cNvSpPr>
          <p:nvPr>
            <p:ph type="ftr" sz="quarter" idx="11"/>
          </p:nvPr>
        </p:nvSpPr>
        <p:spPr/>
        <p:txBody>
          <a:bodyPr/>
          <a:lstStyle/>
          <a:p>
            <a:endParaRPr lang="az-Latn-AZ"/>
          </a:p>
        </p:txBody>
      </p:sp>
      <p:sp>
        <p:nvSpPr>
          <p:cNvPr id="5" name="Slayd Nömrə Doldurucusu 4">
            <a:extLst>
              <a:ext uri="{FF2B5EF4-FFF2-40B4-BE49-F238E27FC236}">
                <a16:creationId xmlns:a16="http://schemas.microsoft.com/office/drawing/2014/main" id="{0563A0A9-521D-B504-BCD8-4652CA0A5F80}"/>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570992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axt Doldurucusu 1">
            <a:extLst>
              <a:ext uri="{FF2B5EF4-FFF2-40B4-BE49-F238E27FC236}">
                <a16:creationId xmlns:a16="http://schemas.microsoft.com/office/drawing/2014/main" id="{EE9BFFA4-9DEF-D554-C27C-3CD62E4DF8D5}"/>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3" name="Aşağı Sərlövhə Doldurucusu 2">
            <a:extLst>
              <a:ext uri="{FF2B5EF4-FFF2-40B4-BE49-F238E27FC236}">
                <a16:creationId xmlns:a16="http://schemas.microsoft.com/office/drawing/2014/main" id="{86158FDF-E85A-5B5D-1379-5255DF03C88F}"/>
              </a:ext>
            </a:extLst>
          </p:cNvPr>
          <p:cNvSpPr>
            <a:spLocks noGrp="1"/>
          </p:cNvSpPr>
          <p:nvPr>
            <p:ph type="ftr" sz="quarter" idx="11"/>
          </p:nvPr>
        </p:nvSpPr>
        <p:spPr/>
        <p:txBody>
          <a:bodyPr/>
          <a:lstStyle/>
          <a:p>
            <a:endParaRPr lang="az-Latn-AZ"/>
          </a:p>
        </p:txBody>
      </p:sp>
      <p:sp>
        <p:nvSpPr>
          <p:cNvPr id="4" name="Slayd Nömrə Doldurucusu 3">
            <a:extLst>
              <a:ext uri="{FF2B5EF4-FFF2-40B4-BE49-F238E27FC236}">
                <a16:creationId xmlns:a16="http://schemas.microsoft.com/office/drawing/2014/main" id="{552DC401-2043-7E45-93AB-BE73DA5A68E2}"/>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3253369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Kontent Başlıq ilə">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1A516853-0377-533A-4B05-C259A5996527}"/>
              </a:ext>
            </a:extLst>
          </p:cNvPr>
          <p:cNvSpPr>
            <a:spLocks noGrp="1"/>
          </p:cNvSpPr>
          <p:nvPr>
            <p:ph type="title"/>
          </p:nvPr>
        </p:nvSpPr>
        <p:spPr>
          <a:xfrm>
            <a:off x="839788" y="457200"/>
            <a:ext cx="3932237" cy="1600200"/>
          </a:xfrm>
        </p:spPr>
        <p:txBody>
          <a:bodyPr anchor="b"/>
          <a:lstStyle>
            <a:lvl1pPr>
              <a:defRPr sz="3200"/>
            </a:lvl1pPr>
          </a:lstStyle>
          <a:p>
            <a:r>
              <a:rPr lang="az-Latn-AZ"/>
              <a:t>Şablon başlıq üslubunu redaktə etmək üçün klikləyin</a:t>
            </a:r>
          </a:p>
        </p:txBody>
      </p:sp>
      <p:sp>
        <p:nvSpPr>
          <p:cNvPr id="3" name="Kontent Doldurucusu 2">
            <a:extLst>
              <a:ext uri="{FF2B5EF4-FFF2-40B4-BE49-F238E27FC236}">
                <a16:creationId xmlns:a16="http://schemas.microsoft.com/office/drawing/2014/main" id="{EDA66F87-608E-4E6C-6526-6084FE6DC5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Mətn Doldurucusu 3">
            <a:extLst>
              <a:ext uri="{FF2B5EF4-FFF2-40B4-BE49-F238E27FC236}">
                <a16:creationId xmlns:a16="http://schemas.microsoft.com/office/drawing/2014/main" id="{D8F632DA-719B-1B2E-C032-3A3AF338FC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z-Latn-AZ"/>
              <a:t>Əsas mətn üslubları redaktə etmək üçün klikləyin</a:t>
            </a:r>
          </a:p>
        </p:txBody>
      </p:sp>
      <p:sp>
        <p:nvSpPr>
          <p:cNvPr id="5" name="Vaxt Doldurucusu 4">
            <a:extLst>
              <a:ext uri="{FF2B5EF4-FFF2-40B4-BE49-F238E27FC236}">
                <a16:creationId xmlns:a16="http://schemas.microsoft.com/office/drawing/2014/main" id="{E829FBD4-FB50-DF69-2CF7-2D2F739F35C0}"/>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6" name="Aşağı Sərlövhə Doldurucusu 5">
            <a:extLst>
              <a:ext uri="{FF2B5EF4-FFF2-40B4-BE49-F238E27FC236}">
                <a16:creationId xmlns:a16="http://schemas.microsoft.com/office/drawing/2014/main" id="{D53A99BA-53BE-145C-AF31-876667C1F2F2}"/>
              </a:ext>
            </a:extLst>
          </p:cNvPr>
          <p:cNvSpPr>
            <a:spLocks noGrp="1"/>
          </p:cNvSpPr>
          <p:nvPr>
            <p:ph type="ftr" sz="quarter" idx="11"/>
          </p:nvPr>
        </p:nvSpPr>
        <p:spPr/>
        <p:txBody>
          <a:bodyPr/>
          <a:lstStyle/>
          <a:p>
            <a:endParaRPr lang="az-Latn-AZ"/>
          </a:p>
        </p:txBody>
      </p:sp>
      <p:sp>
        <p:nvSpPr>
          <p:cNvPr id="7" name="Slayd Nömrə Doldurucusu 6">
            <a:extLst>
              <a:ext uri="{FF2B5EF4-FFF2-40B4-BE49-F238E27FC236}">
                <a16:creationId xmlns:a16="http://schemas.microsoft.com/office/drawing/2014/main" id="{19AE86B8-35A9-1179-CA36-2CA22E159D5C}"/>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563840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q Şəkil ilə">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B7E1664F-C8E2-2C05-E218-754E6892C9FF}"/>
              </a:ext>
            </a:extLst>
          </p:cNvPr>
          <p:cNvSpPr>
            <a:spLocks noGrp="1"/>
          </p:cNvSpPr>
          <p:nvPr>
            <p:ph type="title"/>
          </p:nvPr>
        </p:nvSpPr>
        <p:spPr>
          <a:xfrm>
            <a:off x="839788" y="457200"/>
            <a:ext cx="3932237" cy="1600200"/>
          </a:xfrm>
        </p:spPr>
        <p:txBody>
          <a:bodyPr anchor="b"/>
          <a:lstStyle>
            <a:lvl1pPr>
              <a:defRPr sz="3200"/>
            </a:lvl1pPr>
          </a:lstStyle>
          <a:p>
            <a:r>
              <a:rPr lang="az-Latn-AZ"/>
              <a:t>Şablon başlıq üslubunu redaktə etmək üçün klikləyin</a:t>
            </a:r>
          </a:p>
        </p:txBody>
      </p:sp>
      <p:sp>
        <p:nvSpPr>
          <p:cNvPr id="3" name="Şəkil Doldurucusu 2">
            <a:extLst>
              <a:ext uri="{FF2B5EF4-FFF2-40B4-BE49-F238E27FC236}">
                <a16:creationId xmlns:a16="http://schemas.microsoft.com/office/drawing/2014/main" id="{01EB088C-FD7D-F2CD-A8D9-08619B4E25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z-Latn-AZ"/>
          </a:p>
        </p:txBody>
      </p:sp>
      <p:sp>
        <p:nvSpPr>
          <p:cNvPr id="4" name="Mətn Doldurucusu 3">
            <a:extLst>
              <a:ext uri="{FF2B5EF4-FFF2-40B4-BE49-F238E27FC236}">
                <a16:creationId xmlns:a16="http://schemas.microsoft.com/office/drawing/2014/main" id="{B9AFF802-3752-6459-026B-2EA07B6F16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z-Latn-AZ"/>
              <a:t>Əsas mətn üslubları redaktə etmək üçün klikləyin</a:t>
            </a:r>
          </a:p>
        </p:txBody>
      </p:sp>
      <p:sp>
        <p:nvSpPr>
          <p:cNvPr id="5" name="Vaxt Doldurucusu 4">
            <a:extLst>
              <a:ext uri="{FF2B5EF4-FFF2-40B4-BE49-F238E27FC236}">
                <a16:creationId xmlns:a16="http://schemas.microsoft.com/office/drawing/2014/main" id="{D0A913C2-14F7-D84B-9F2C-F866D82738E3}"/>
              </a:ext>
            </a:extLst>
          </p:cNvPr>
          <p:cNvSpPr>
            <a:spLocks noGrp="1"/>
          </p:cNvSpPr>
          <p:nvPr>
            <p:ph type="dt" sz="half" idx="10"/>
          </p:nvPr>
        </p:nvSpPr>
        <p:spPr/>
        <p:txBody>
          <a:bodyPr/>
          <a:lstStyle/>
          <a:p>
            <a:fld id="{6D55AC8C-2C7E-4801-9D6D-ECEF8849F5A8}" type="datetimeFigureOut">
              <a:rPr lang="az-Latn-AZ" smtClean="0"/>
              <a:t>20.06.2023</a:t>
            </a:fld>
            <a:endParaRPr lang="az-Latn-AZ"/>
          </a:p>
        </p:txBody>
      </p:sp>
      <p:sp>
        <p:nvSpPr>
          <p:cNvPr id="6" name="Aşağı Sərlövhə Doldurucusu 5">
            <a:extLst>
              <a:ext uri="{FF2B5EF4-FFF2-40B4-BE49-F238E27FC236}">
                <a16:creationId xmlns:a16="http://schemas.microsoft.com/office/drawing/2014/main" id="{AE35A8E9-3887-6B57-3851-C493A419D42E}"/>
              </a:ext>
            </a:extLst>
          </p:cNvPr>
          <p:cNvSpPr>
            <a:spLocks noGrp="1"/>
          </p:cNvSpPr>
          <p:nvPr>
            <p:ph type="ftr" sz="quarter" idx="11"/>
          </p:nvPr>
        </p:nvSpPr>
        <p:spPr/>
        <p:txBody>
          <a:bodyPr/>
          <a:lstStyle/>
          <a:p>
            <a:endParaRPr lang="az-Latn-AZ"/>
          </a:p>
        </p:txBody>
      </p:sp>
      <p:sp>
        <p:nvSpPr>
          <p:cNvPr id="7" name="Slayd Nömrə Doldurucusu 6">
            <a:extLst>
              <a:ext uri="{FF2B5EF4-FFF2-40B4-BE49-F238E27FC236}">
                <a16:creationId xmlns:a16="http://schemas.microsoft.com/office/drawing/2014/main" id="{9EADB8F3-270A-02D0-4978-8CEE8BC49190}"/>
              </a:ext>
            </a:extLst>
          </p:cNvPr>
          <p:cNvSpPr>
            <a:spLocks noGrp="1"/>
          </p:cNvSpPr>
          <p:nvPr>
            <p:ph type="sldNum" sz="quarter" idx="12"/>
          </p:nvPr>
        </p:nvSpPr>
        <p:spPr/>
        <p:txBody>
          <a:bodyPr/>
          <a:lstStyle/>
          <a:p>
            <a:fld id="{4E907FBD-C14D-4F8C-8C1A-CEDF1FE70B34}" type="slidenum">
              <a:rPr lang="az-Latn-AZ" smtClean="0"/>
              <a:t>‹#›</a:t>
            </a:fld>
            <a:endParaRPr lang="az-Latn-AZ"/>
          </a:p>
        </p:txBody>
      </p:sp>
    </p:spTree>
    <p:extLst>
      <p:ext uri="{BB962C8B-B14F-4D97-AF65-F5344CB8AC3E}">
        <p14:creationId xmlns:p14="http://schemas.microsoft.com/office/powerpoint/2010/main" val="217561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q Doldurucusu 1">
            <a:extLst>
              <a:ext uri="{FF2B5EF4-FFF2-40B4-BE49-F238E27FC236}">
                <a16:creationId xmlns:a16="http://schemas.microsoft.com/office/drawing/2014/main" id="{611300AF-CDF2-E34A-A6B6-2D43032102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z-Latn-AZ"/>
              <a:t>Şablon başlıq üslubunu redaktə etmək üçün klikləyin</a:t>
            </a:r>
          </a:p>
        </p:txBody>
      </p:sp>
      <p:sp>
        <p:nvSpPr>
          <p:cNvPr id="3" name="Mətn Doldurucusu 2">
            <a:extLst>
              <a:ext uri="{FF2B5EF4-FFF2-40B4-BE49-F238E27FC236}">
                <a16:creationId xmlns:a16="http://schemas.microsoft.com/office/drawing/2014/main" id="{527BA404-C353-02D2-EC9F-C82B8C0090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z-Latn-AZ"/>
              <a:t>Əsas mətn üslubları redaktə etmək üçün klikləyin</a:t>
            </a:r>
          </a:p>
          <a:p>
            <a:pPr lvl="1"/>
            <a:r>
              <a:rPr lang="az-Latn-AZ"/>
              <a:t>İkinci səviyyə</a:t>
            </a:r>
          </a:p>
          <a:p>
            <a:pPr lvl="2"/>
            <a:r>
              <a:rPr lang="az-Latn-AZ"/>
              <a:t>Üçüncü səviyyə</a:t>
            </a:r>
          </a:p>
          <a:p>
            <a:pPr lvl="3"/>
            <a:r>
              <a:rPr lang="az-Latn-AZ"/>
              <a:t>Dördüncü səviyyə</a:t>
            </a:r>
          </a:p>
          <a:p>
            <a:pPr lvl="4"/>
            <a:r>
              <a:rPr lang="az-Latn-AZ"/>
              <a:t>Beşinci səviyyə</a:t>
            </a:r>
          </a:p>
        </p:txBody>
      </p:sp>
      <p:sp>
        <p:nvSpPr>
          <p:cNvPr id="4" name="Vaxt Doldurucusu 3">
            <a:extLst>
              <a:ext uri="{FF2B5EF4-FFF2-40B4-BE49-F238E27FC236}">
                <a16:creationId xmlns:a16="http://schemas.microsoft.com/office/drawing/2014/main" id="{BF63E3B5-394C-59AA-4F99-F610B81A87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5AC8C-2C7E-4801-9D6D-ECEF8849F5A8}" type="datetimeFigureOut">
              <a:rPr lang="az-Latn-AZ" smtClean="0"/>
              <a:t>20.06.2023</a:t>
            </a:fld>
            <a:endParaRPr lang="az-Latn-AZ"/>
          </a:p>
        </p:txBody>
      </p:sp>
      <p:sp>
        <p:nvSpPr>
          <p:cNvPr id="5" name="Aşağı Sərlövhə Doldurucusu 4">
            <a:extLst>
              <a:ext uri="{FF2B5EF4-FFF2-40B4-BE49-F238E27FC236}">
                <a16:creationId xmlns:a16="http://schemas.microsoft.com/office/drawing/2014/main" id="{821330EF-B1E5-6EF9-D054-B6423550BE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z-Latn-AZ"/>
          </a:p>
        </p:txBody>
      </p:sp>
      <p:sp>
        <p:nvSpPr>
          <p:cNvPr id="6" name="Slayd Nömrə Doldurucusu 5">
            <a:extLst>
              <a:ext uri="{FF2B5EF4-FFF2-40B4-BE49-F238E27FC236}">
                <a16:creationId xmlns:a16="http://schemas.microsoft.com/office/drawing/2014/main" id="{D169D3B0-2BD8-D4E8-9070-1530406A2E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907FBD-C14D-4F8C-8C1A-CEDF1FE70B34}" type="slidenum">
              <a:rPr lang="az-Latn-AZ" smtClean="0"/>
              <a:t>‹#›</a:t>
            </a:fld>
            <a:endParaRPr lang="az-Latn-AZ"/>
          </a:p>
        </p:txBody>
      </p:sp>
    </p:spTree>
    <p:extLst>
      <p:ext uri="{BB962C8B-B14F-4D97-AF65-F5344CB8AC3E}">
        <p14:creationId xmlns:p14="http://schemas.microsoft.com/office/powerpoint/2010/main" val="2890968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z-Latn-A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tmp"/></Relationships>
</file>

<file path=ppt/slides/_rels/slide2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başlıq 2">
            <a:extLst>
              <a:ext uri="{FF2B5EF4-FFF2-40B4-BE49-F238E27FC236}">
                <a16:creationId xmlns:a16="http://schemas.microsoft.com/office/drawing/2014/main" id="{52D2E443-E751-6908-BD3E-954CD96B9420}"/>
              </a:ext>
            </a:extLst>
          </p:cNvPr>
          <p:cNvSpPr>
            <a:spLocks noGrp="1"/>
          </p:cNvSpPr>
          <p:nvPr>
            <p:ph type="subTitle" idx="1"/>
          </p:nvPr>
        </p:nvSpPr>
        <p:spPr>
          <a:xfrm>
            <a:off x="0" y="0"/>
            <a:ext cx="12191999" cy="6858000"/>
          </a:xfrm>
        </p:spPr>
        <p:txBody>
          <a:bodyPr>
            <a:normAutofit fontScale="25000" lnSpcReduction="20000"/>
          </a:bodyPr>
          <a:lstStyle/>
          <a:p>
            <a:pPr algn="l">
              <a:lnSpc>
                <a:spcPct val="120000"/>
              </a:lnSpc>
              <a:spcAft>
                <a:spcPts val="1000"/>
              </a:spcAft>
            </a:pPr>
            <a:endPar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14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AZƏRBAYCAN TEXNİKİ UNİVERSİTETİ </a:t>
            </a:r>
            <a:endParaRPr lang="az-Latn-AZ" sz="14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endParaRPr lang="az-Latn-AZ"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AZƏRBAYCAN RESPUBLİKASI ELM VƏ TƏHSİL NAZİRLİYİ</a:t>
            </a:r>
            <a:endParaRPr lang="az-Latn-AZ" sz="8000" b="1"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8000" b="1" dirty="0">
                <a:effectLst/>
                <a:latin typeface="Times New Roman" panose="02020603050405020304" pitchFamily="18" charset="0"/>
                <a:ea typeface="Calibri" panose="020F0502020204030204" pitchFamily="34" charset="0"/>
                <a:cs typeface="Times New Roman" panose="02020603050405020304" pitchFamily="18" charset="0"/>
              </a:rPr>
              <a:t>MAGİSTR DİSSERTASİYASI</a:t>
            </a:r>
          </a:p>
          <a:p>
            <a:pPr algn="l">
              <a:lnSpc>
                <a:spcPct val="120000"/>
              </a:lnSpc>
              <a:spcAft>
                <a:spcPts val="1000"/>
              </a:spcAft>
            </a:pPr>
            <a:r>
              <a:rPr lang="tr-TR" sz="8000" b="1"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8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az-Latn-AZ" sz="8000" b="1" dirty="0">
                <a:effectLst/>
                <a:latin typeface="Times New Roman" panose="02020603050405020304" pitchFamily="18" charset="0"/>
                <a:ea typeface="Calibri" panose="020F0502020204030204" pitchFamily="34" charset="0"/>
              </a:rPr>
              <a:t>ŞOKOLAD  KÜTLƏSİNİN  PARDAQLAMA  QURĞUSUNUN OPERATOR  SXEMİNİN  VƏ  RİYAZİ  MODELİNİN  TƏRTİBİ</a:t>
            </a: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az-Latn-AZ" sz="80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İXTİSAS: </a:t>
            </a:r>
            <a:r>
              <a:rPr lang="az-Latn-AZ" sz="8000" b="1" u="sng" dirty="0">
                <a:effectLst/>
                <a:latin typeface="Times New Roman" panose="02020603050405020304" pitchFamily="18" charset="0"/>
                <a:ea typeface="Calibri" panose="020F0502020204030204" pitchFamily="34" charset="0"/>
                <a:cs typeface="Times New Roman" panose="02020603050405020304" pitchFamily="18" charset="0"/>
              </a:rPr>
              <a:t>060625</a:t>
            </a:r>
            <a:r>
              <a:rPr lang="az-Latn-AZ" sz="8000" b="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az-Latn-AZ" sz="8000" b="1" u="sng" dirty="0">
                <a:effectLst/>
                <a:latin typeface="Times New Roman" panose="02020603050405020304" pitchFamily="18" charset="0"/>
                <a:ea typeface="Calibri" panose="020F0502020204030204" pitchFamily="34" charset="0"/>
                <a:cs typeface="Times New Roman" panose="02020603050405020304" pitchFamily="18" charset="0"/>
              </a:rPr>
              <a:t>TEXOLOJİ MAŞIN VƏ AVADANLIQLAR MÜHƏNDİSLİYİ</a:t>
            </a:r>
            <a:r>
              <a:rPr lang="az-Latn-AZ" sz="8000" b="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az-Latn-AZ" sz="80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İXTİSASLAŞMA: </a:t>
            </a:r>
            <a:r>
              <a:rPr lang="az-Latn-AZ" sz="8000" b="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az-Latn-AZ" sz="8000" b="1" u="sng" dirty="0">
                <a:effectLst/>
                <a:latin typeface="Times New Roman" panose="02020603050405020304" pitchFamily="18" charset="0"/>
                <a:ea typeface="Calibri" panose="020F0502020204030204" pitchFamily="34" charset="0"/>
                <a:cs typeface="Times New Roman" panose="02020603050405020304" pitchFamily="18" charset="0"/>
              </a:rPr>
              <a:t>YEYİNTİ SƏNAYESİ, İAŞƏ VƏ TİCARƏTİN TEXNOLOJİ MAŞIN VƏ AVADANLIQLARI</a:t>
            </a:r>
            <a:r>
              <a:rPr lang="az-Latn-AZ" sz="8000" b="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az-Latn-AZ" sz="80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20000"/>
              </a:lnSpc>
              <a:spcAft>
                <a:spcPts val="1000"/>
              </a:spcAft>
            </a:pPr>
            <a:r>
              <a:rPr lang="az-Latn-AZ" sz="8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ELMİ RƏHBƏR:  </a:t>
            </a:r>
            <a:r>
              <a:rPr lang="az-Latn-AZ" sz="8000" b="1" dirty="0">
                <a:effectLst/>
                <a:latin typeface="Times New Roman" panose="02020603050405020304" pitchFamily="18" charset="0"/>
                <a:ea typeface="Calibri" panose="020F0502020204030204" pitchFamily="34" charset="0"/>
                <a:cs typeface="Times New Roman" panose="02020603050405020304" pitchFamily="18" charset="0"/>
              </a:rPr>
              <a:t>T.E.D., PROFESSOR ABDULLAYEV  AYAZ HİDAYƏT OĞLU</a:t>
            </a:r>
          </a:p>
          <a:p>
            <a:pPr algn="l">
              <a:lnSpc>
                <a:spcPct val="120000"/>
              </a:lnSpc>
              <a:spcAft>
                <a:spcPts val="1000"/>
              </a:spcAft>
            </a:pPr>
            <a:r>
              <a:rPr lang="az-Latn-AZ" sz="8000" b="1" dirty="0">
                <a:effectLst/>
                <a:latin typeface="Times New Roman" panose="02020603050405020304" pitchFamily="18" charset="0"/>
                <a:ea typeface="Calibri" panose="020F0502020204030204" pitchFamily="34" charset="0"/>
                <a:cs typeface="Times New Roman" panose="02020603050405020304" pitchFamily="18" charset="0"/>
              </a:rPr>
              <a:t>TƏLƏBƏ - ƏKBƏRZADƏ ƏLƏKBƏR RAFİQ OĞLU</a:t>
            </a:r>
          </a:p>
          <a:p>
            <a:pPr algn="l">
              <a:lnSpc>
                <a:spcPct val="150000"/>
              </a:lnSpc>
              <a:spcAft>
                <a:spcPts val="1000"/>
              </a:spcAft>
            </a:pPr>
            <a:endParaRPr lang="az-Latn-AZ" sz="4500" b="1"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50000"/>
              </a:lnSpc>
              <a:spcAft>
                <a:spcPts val="1000"/>
              </a:spcAft>
            </a:pPr>
            <a:endParaRPr lang="az-Latn-AZ" sz="4500" dirty="0">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50000"/>
              </a:lnSpc>
              <a:spcAft>
                <a:spcPts val="1000"/>
              </a:spcAft>
            </a:pPr>
            <a:endParaRPr lang="az-Latn-AZ" sz="5600" dirty="0">
              <a:effectLst/>
              <a:latin typeface="Calibri" panose="020F0502020204030204" pitchFamily="34" charset="0"/>
              <a:ea typeface="Calibri" panose="020F0502020204030204" pitchFamily="34" charset="0"/>
              <a:cs typeface="Times New Roman" panose="02020603050405020304" pitchFamily="18" charset="0"/>
            </a:endParaRPr>
          </a:p>
          <a:p>
            <a:endParaRPr lang="az-Latn-AZ" dirty="0"/>
          </a:p>
        </p:txBody>
      </p:sp>
      <p:pic>
        <p:nvPicPr>
          <p:cNvPr id="4" name="Picture 3" descr="A logo of a university&#10;&#10;Description automatically generated with low confidence">
            <a:extLst>
              <a:ext uri="{FF2B5EF4-FFF2-40B4-BE49-F238E27FC236}">
                <a16:creationId xmlns:a16="http://schemas.microsoft.com/office/drawing/2014/main" id="{CCDC23ED-20E7-99C5-0D0B-6401E4CBAA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2134" y="1"/>
            <a:ext cx="2988000" cy="2951455"/>
          </a:xfrm>
          <a:prstGeom prst="rect">
            <a:avLst/>
          </a:prstGeom>
        </p:spPr>
      </p:pic>
    </p:spTree>
    <p:extLst>
      <p:ext uri="{BB962C8B-B14F-4D97-AF65-F5344CB8AC3E}">
        <p14:creationId xmlns:p14="http://schemas.microsoft.com/office/powerpoint/2010/main" val="2542021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Kontent Doldurucusu 2">
                <a:extLst>
                  <a:ext uri="{FF2B5EF4-FFF2-40B4-BE49-F238E27FC236}">
                    <a16:creationId xmlns:a16="http://schemas.microsoft.com/office/drawing/2014/main" id="{6447603B-A78A-BB1A-6F1C-D0E3DBA2769D}"/>
                  </a:ext>
                </a:extLst>
              </p:cNvPr>
              <p:cNvSpPr>
                <a:spLocks noGrp="1"/>
              </p:cNvSpPr>
              <p:nvPr>
                <p:ph idx="1"/>
              </p:nvPr>
            </p:nvSpPr>
            <p:spPr>
              <a:xfrm>
                <a:off x="404446" y="167054"/>
                <a:ext cx="10949354" cy="6690946"/>
              </a:xfrm>
            </p:spPr>
            <p:txBody>
              <a:bodyPr>
                <a:normAutofit/>
              </a:bodyPr>
              <a:lstStyle/>
              <a:p>
                <a:pPr indent="0" algn="just">
                  <a:lnSpc>
                    <a:spcPct val="150000"/>
                  </a:lnSpc>
                  <a:spcAft>
                    <a:spcPts val="1000"/>
                  </a:spcAft>
                  <a:buNone/>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2 . İdeal qarışdırma modeli- avadanlığa və qurğuya  daxil olan axını bütün həcmdə bərabər paylayan, bütün ətraf komponentlərin tam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qarışdırılmasını</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təmin edən cihazdır.</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1000"/>
                  </a:spcAft>
                </a:pPr>
                <a14:m>
                  <m:oMath xmlns:m="http://schemas.openxmlformats.org/officeDocument/2006/math">
                    <m:f>
                      <m:fPr>
                        <m:ctrlPr>
                          <a:rPr lang="az-Latn-AZ" sz="18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𝑑𝑀</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𝑑</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𝐺</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𝑔𝑖𝑟</m:t>
                        </m:r>
                      </m:sub>
                    </m:sSub>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𝐺</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𝑠</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ı</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𝑥</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sub>
                    </m:sSub>
                    <m:r>
                      <a:rPr lang="az-Latn-AZ" sz="1800" i="1">
                        <a:effectLst/>
                        <a:latin typeface="Cambria Math" panose="02040503050406030204" pitchFamily="18" charset="0"/>
                        <a:ea typeface="Calibri" panose="020F0502020204030204" pitchFamily="34" charset="0"/>
                        <a:cs typeface="Times New Roman" panose="02020603050405020304" pitchFamily="18" charset="0"/>
                      </a:rPr>
                      <m:t>(2.1.2)</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1000"/>
                  </a:spcAft>
                </a:pPr>
                <a14:m>
                  <m:oMath xmlns:m="http://schemas.openxmlformats.org/officeDocument/2006/math">
                    <m:r>
                      <a:rPr lang="az-Latn-AZ" sz="1800" i="1">
                        <a:effectLst/>
                        <a:latin typeface="Cambria Math" panose="02040503050406030204" pitchFamily="18" charset="0"/>
                        <a:ea typeface="Calibri" panose="020F0502020204030204" pitchFamily="34" charset="0"/>
                        <a:cs typeface="Times New Roman" panose="02020603050405020304" pitchFamily="18" charset="0"/>
                      </a:rPr>
                      <m:t>𝑀</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𝑉</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      (2.1.3)</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M-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madənin</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kütləsi ,</a:t>
                </a:r>
                <a:r>
                  <a:rPr lang="az-Latn-AZ" sz="1800" i="1" dirty="0">
                    <a:effectLst/>
                    <a:latin typeface="Cambria Math" panose="020405030504060302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𝐺</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𝑔𝑖𝑟</m:t>
                        </m:r>
                      </m:sub>
                    </m:sSub>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𝐺</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𝑠</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ı</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𝑥</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sub>
                    </m:sSub>
                  </m:oMath>
                </a14:m>
                <a:r>
                  <a:rPr lang="az-Latn-AZ" sz="1800" dirty="0">
                    <a:effectLst/>
                    <a:latin typeface="Cambria Math" panose="02040503050406030204" pitchFamily="18" charset="0"/>
                    <a:ea typeface="Times New Roman" panose="02020603050405020304" pitchFamily="18" charset="0"/>
                    <a:cs typeface="Times New Roman" panose="02020603050405020304" pitchFamily="18" charset="0"/>
                  </a:rPr>
                  <a:t>- </a:t>
                </a:r>
                <a:r>
                  <a:rPr lang="az-Latn-AZ" sz="1800" dirty="0" err="1">
                    <a:effectLst/>
                    <a:latin typeface="Cambria Math" panose="02040503050406030204" pitchFamily="18" charset="0"/>
                    <a:ea typeface="Times New Roman" panose="02020603050405020304" pitchFamily="18" charset="0"/>
                    <a:cs typeface="Times New Roman" panose="02020603050405020304" pitchFamily="18" charset="0"/>
                  </a:rPr>
                  <a:t>məsuldarlıq</a:t>
                </a:r>
                <a:r>
                  <a:rPr lang="az-Latn-AZ" sz="1800" dirty="0">
                    <a:effectLst/>
                    <a:latin typeface="Cambria Math" panose="02040503050406030204" pitchFamily="18" charset="0"/>
                    <a:ea typeface="Times New Roman" panose="02020603050405020304" pitchFamily="18" charset="0"/>
                    <a:cs typeface="Times New Roman" panose="02020603050405020304" pitchFamily="18" charset="0"/>
                  </a:rPr>
                  <a:t> , V – aparatın həcmi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AutoNum type="arabicPeriod" startAt="3"/>
                </a:pPr>
                <a:r>
                  <a:rPr lang="az-Latn-AZ" sz="1800" dirty="0">
                    <a:effectLst/>
                    <a:latin typeface="Times New Roman" panose="02020603050405020304" pitchFamily="18" charset="0"/>
                    <a:ea typeface="Calibri" panose="020F0502020204030204" pitchFamily="34" charset="0"/>
                  </a:rPr>
                  <a:t>Parametrli diffuziya modeli sistemdə diffuziya davranışını təsvir etmək üçün istifadə edilən riyazi modeldir. Diffuziya təsadüfi hərəkət nəticəsində maddənin sıxlığının zamanla yayılması və ya  </a:t>
                </a:r>
                <a:r>
                  <a:rPr lang="az-Latn-AZ" sz="1800" dirty="0" err="1">
                    <a:effectLst/>
                    <a:latin typeface="Times New Roman" panose="02020603050405020304" pitchFamily="18" charset="0"/>
                    <a:ea typeface="Calibri" panose="020F0502020204030204" pitchFamily="34" charset="0"/>
                  </a:rPr>
                  <a:t>yayılmamasıdır</a:t>
                </a:r>
                <a:r>
                  <a:rPr lang="az-Latn-AZ" sz="1800" dirty="0">
                    <a:effectLst/>
                    <a:latin typeface="Times New Roman" panose="02020603050405020304" pitchFamily="18" charset="0"/>
                    <a:ea typeface="Calibri" panose="020F0502020204030204" pitchFamily="34" charset="0"/>
                  </a:rPr>
                  <a:t>. </a:t>
                </a:r>
              </a:p>
              <a:p>
                <a:pPr>
                  <a:lnSpc>
                    <a:spcPct val="150000"/>
                  </a:lnSpc>
                  <a:spcAft>
                    <a:spcPts val="1000"/>
                  </a:spcAft>
                </a:pPr>
                <a14:m>
                  <m:oMath xmlns:m="http://schemas.openxmlformats.org/officeDocument/2006/math">
                    <m:f>
                      <m:fPr>
                        <m:ctrlPr>
                          <a:rPr lang="az-Latn-AZ" sz="18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𝑣</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𝐿</m:t>
                        </m:r>
                      </m:sub>
                    </m:sSub>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2</m:t>
                            </m:r>
                          </m:sup>
                        </m:sSup>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𝑥</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(2.1.4)</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𝑣</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𝐿</m:t>
                        </m:r>
                      </m:sub>
                    </m:sSub>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2</m:t>
                            </m:r>
                          </m:sup>
                        </m:sSup>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𝑥</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sub>
                        </m:sSub>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 </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den>
                    </m:f>
                    <m:d>
                      <m:d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den>
                        </m:f>
                      </m:e>
                    </m:d>
                    <m:r>
                      <a:rPr lang="az-Latn-AZ" sz="1800" i="1">
                        <a:effectLst/>
                        <a:latin typeface="Cambria Math" panose="02040503050406030204" pitchFamily="18" charset="0"/>
                        <a:ea typeface="Calibri" panose="020F0502020204030204" pitchFamily="34" charset="0"/>
                        <a:cs typeface="Times New Roman" panose="02020603050405020304" pitchFamily="18" charset="0"/>
                      </a:rPr>
                      <m:t>   (2.1.5)</m:t>
                    </m:r>
                  </m:oMath>
                </a14:m>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14:m>
                  <m:oMath xmlns:m="http://schemas.openxmlformats.org/officeDocument/2006/math">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𝐿</m:t>
                        </m:r>
                      </m:sub>
                    </m:sSub>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-uzuna qarışdırma əmsalı , </a:t>
                </a:r>
                <a14:m>
                  <m:oMath xmlns:m="http://schemas.openxmlformats.org/officeDocument/2006/math">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m:t>
                        </m:r>
                      </m:sub>
                    </m:sSub>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-eninə qarışdırma əmsalı R -aparatın en kəsiyinin ölçüsü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az-Latn-AZ" dirty="0"/>
              </a:p>
            </p:txBody>
          </p:sp>
        </mc:Choice>
        <mc:Fallback xmlns="">
          <p:sp>
            <p:nvSpPr>
              <p:cNvPr id="3" name="Kontent Doldurucusu 2">
                <a:extLst>
                  <a:ext uri="{FF2B5EF4-FFF2-40B4-BE49-F238E27FC236}">
                    <a16:creationId xmlns:a16="http://schemas.microsoft.com/office/drawing/2014/main" id="{6447603B-A78A-BB1A-6F1C-D0E3DBA2769D}"/>
                  </a:ext>
                </a:extLst>
              </p:cNvPr>
              <p:cNvSpPr>
                <a:spLocks noGrp="1" noRot="1" noChangeAspect="1" noMove="1" noResize="1" noEditPoints="1" noAdjustHandles="1" noChangeArrowheads="1" noChangeShapeType="1" noTextEdit="1"/>
              </p:cNvSpPr>
              <p:nvPr>
                <p:ph idx="1"/>
              </p:nvPr>
            </p:nvSpPr>
            <p:spPr>
              <a:xfrm>
                <a:off x="404446" y="167054"/>
                <a:ext cx="10949354" cy="6690946"/>
              </a:xfrm>
              <a:blipFill>
                <a:blip r:embed="rId2"/>
                <a:stretch>
                  <a:fillRect l="-334" r="-445"/>
                </a:stretch>
              </a:blipFill>
            </p:spPr>
            <p:txBody>
              <a:bodyPr/>
              <a:lstStyle/>
              <a:p>
                <a:r>
                  <a:rPr lang="az-Latn-AZ">
                    <a:noFill/>
                  </a:rPr>
                  <a:t> </a:t>
                </a:r>
              </a:p>
            </p:txBody>
          </p:sp>
        </mc:Fallback>
      </mc:AlternateContent>
    </p:spTree>
    <p:extLst>
      <p:ext uri="{BB962C8B-B14F-4D97-AF65-F5344CB8AC3E}">
        <p14:creationId xmlns:p14="http://schemas.microsoft.com/office/powerpoint/2010/main" val="3450664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Şəkil 81" descr="A picture containing text, diagram, plan, parallel&#10;&#10;Description automatically generated">
            <a:extLst>
              <a:ext uri="{FF2B5EF4-FFF2-40B4-BE49-F238E27FC236}">
                <a16:creationId xmlns:a16="http://schemas.microsoft.com/office/drawing/2014/main" id="{7F345715-3F8D-B6BC-0D20-060D31B7018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6604" y="0"/>
            <a:ext cx="10798791" cy="6858000"/>
          </a:xfrm>
          <a:prstGeom prst="rect">
            <a:avLst/>
          </a:prstGeom>
          <a:noFill/>
          <a:ln>
            <a:noFill/>
          </a:ln>
        </p:spPr>
      </p:pic>
    </p:spTree>
    <p:extLst>
      <p:ext uri="{BB962C8B-B14F-4D97-AF65-F5344CB8AC3E}">
        <p14:creationId xmlns:p14="http://schemas.microsoft.com/office/powerpoint/2010/main" val="1034316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2974B7A6-78DB-1671-FF08-0BD40892873C}"/>
              </a:ext>
            </a:extLst>
          </p:cNvPr>
          <p:cNvSpPr>
            <a:spLocks noGrp="1"/>
          </p:cNvSpPr>
          <p:nvPr>
            <p:ph type="title"/>
          </p:nvPr>
        </p:nvSpPr>
        <p:spPr>
          <a:xfrm>
            <a:off x="562708" y="68617"/>
            <a:ext cx="10791092" cy="836991"/>
          </a:xfrm>
        </p:spPr>
        <p:txBody>
          <a:bodyPr>
            <a:normAutofit/>
          </a:bodyPr>
          <a:lstStyle/>
          <a:p>
            <a:r>
              <a:rPr lang="az-Latn-AZ" sz="2800" dirty="0">
                <a:solidFill>
                  <a:srgbClr val="000000"/>
                </a:solidFill>
                <a:effectLst/>
                <a:latin typeface="Times New Roman" panose="02020603050405020304" pitchFamily="18" charset="0"/>
                <a:ea typeface="Calibri" panose="020F0502020204030204" pitchFamily="34" charset="0"/>
              </a:rPr>
              <a:t>Texnoloji proseslərin riyazi modellərinin təsnifatı. </a:t>
            </a:r>
            <a:endParaRPr lang="az-Latn-AZ" sz="2800" dirty="0"/>
          </a:p>
        </p:txBody>
      </p:sp>
      <p:pic>
        <p:nvPicPr>
          <p:cNvPr id="4" name="Picture 4" descr="SKM_C284e23052517590 (1).pdf - Adobe Acrobat Reader (64-bit)">
            <a:extLst>
              <a:ext uri="{FF2B5EF4-FFF2-40B4-BE49-F238E27FC236}">
                <a16:creationId xmlns:a16="http://schemas.microsoft.com/office/drawing/2014/main" id="{AF4740A2-349F-95AA-ABE1-34C4BD4BD1DE}"/>
              </a:ext>
            </a:extLst>
          </p:cNvPr>
          <p:cNvPicPr>
            <a:picLocks noChangeAspect="1"/>
          </p:cNvPicPr>
          <p:nvPr/>
        </p:nvPicPr>
        <p:blipFill rotWithShape="1">
          <a:blip r:embed="rId2">
            <a:extLst>
              <a:ext uri="{28A0092B-C50C-407E-A947-70E740481C1C}">
                <a14:useLocalDpi xmlns:a14="http://schemas.microsoft.com/office/drawing/2010/main" val="0"/>
              </a:ext>
            </a:extLst>
          </a:blip>
          <a:srcRect l="21934" t="22018" r="32289" b="7863"/>
          <a:stretch/>
        </p:blipFill>
        <p:spPr bwMode="auto">
          <a:xfrm>
            <a:off x="1907931" y="800100"/>
            <a:ext cx="7438292" cy="598928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24410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6581718A-9B77-6396-E417-5C4564C4E462}"/>
              </a:ext>
            </a:extLst>
          </p:cNvPr>
          <p:cNvSpPr>
            <a:spLocks noGrp="1"/>
          </p:cNvSpPr>
          <p:nvPr>
            <p:ph type="title"/>
          </p:nvPr>
        </p:nvSpPr>
        <p:spPr/>
        <p:txBody>
          <a:bodyPr/>
          <a:lstStyle/>
          <a:p>
            <a:r>
              <a:rPr lang="az-Latn-AZ" sz="2400" b="1" dirty="0">
                <a:effectLst/>
                <a:latin typeface="Times New Roman" panose="02020603050405020304" pitchFamily="18" charset="0"/>
                <a:ea typeface="Calibri" panose="020F0502020204030204" pitchFamily="34" charset="0"/>
                <a:cs typeface="Times New Roman" panose="02020603050405020304" pitchFamily="18" charset="0"/>
              </a:rPr>
              <a:t>Qurğunun riyazi modelinin operator sxeminin tərtibi</a:t>
            </a:r>
            <a:br>
              <a:rPr lang="az-Latn-AZ" sz="1800" dirty="0">
                <a:effectLst/>
                <a:latin typeface="Calibri" panose="020F0502020204030204" pitchFamily="34" charset="0"/>
                <a:ea typeface="Calibri" panose="020F0502020204030204" pitchFamily="34" charset="0"/>
                <a:cs typeface="Times New Roman" panose="02020603050405020304" pitchFamily="18" charset="0"/>
              </a:rPr>
            </a:br>
            <a:endParaRPr lang="az-Latn-AZ" dirty="0"/>
          </a:p>
        </p:txBody>
      </p:sp>
      <p:pic>
        <p:nvPicPr>
          <p:cNvPr id="4" name="Picture 1" descr="tezishvc  -  Compatibility Mode - Word">
            <a:extLst>
              <a:ext uri="{FF2B5EF4-FFF2-40B4-BE49-F238E27FC236}">
                <a16:creationId xmlns:a16="http://schemas.microsoft.com/office/drawing/2014/main" id="{D7B59017-F598-B1E3-4CE7-7B1DCAC1C1C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5442" t="36604" r="45772" b="8855"/>
          <a:stretch/>
        </p:blipFill>
        <p:spPr bwMode="auto">
          <a:xfrm>
            <a:off x="3490546" y="1343691"/>
            <a:ext cx="5583116" cy="535267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6562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Kontent Doldurucusu 2">
                <a:extLst>
                  <a:ext uri="{FF2B5EF4-FFF2-40B4-BE49-F238E27FC236}">
                    <a16:creationId xmlns:a16="http://schemas.microsoft.com/office/drawing/2014/main" id="{BCAEA77B-B383-7D5F-99A7-1A698B66A056}"/>
                  </a:ext>
                </a:extLst>
              </p:cNvPr>
              <p:cNvSpPr>
                <a:spLocks noGrp="1"/>
              </p:cNvSpPr>
              <p:nvPr>
                <p:ph idx="1"/>
              </p:nvPr>
            </p:nvSpPr>
            <p:spPr>
              <a:xfrm>
                <a:off x="0" y="0"/>
                <a:ext cx="12192000" cy="6858000"/>
              </a:xfrm>
            </p:spPr>
            <p:txBody>
              <a:bodyPr>
                <a:normAutofit fontScale="70000" lnSpcReduction="20000"/>
              </a:bodyPr>
              <a:lstStyle/>
              <a:p>
                <a:pPr indent="457200" algn="just">
                  <a:lnSpc>
                    <a:spcPct val="150000"/>
                  </a:lnSpc>
                  <a:spcAft>
                    <a:spcPts val="1000"/>
                  </a:spcAft>
                </a:pPr>
                <a:r>
                  <a:rPr lang="az-Latn-AZ" sz="2900" dirty="0">
                    <a:effectLst/>
                    <a:latin typeface="Times New Roman" panose="02020603050405020304" pitchFamily="18" charset="0"/>
                    <a:ea typeface="Calibri" panose="020F0502020204030204" pitchFamily="34" charset="0"/>
                    <a:cs typeface="Times New Roman" panose="02020603050405020304" pitchFamily="18" charset="0"/>
                  </a:rPr>
                  <a:t>Şokolad maşınında aparılan xırdalama prosesinin vacib parametrləri bonlardır ; </a:t>
                </a:r>
                <a14:m>
                  <m:oMath xmlns:m="http://schemas.openxmlformats.org/officeDocument/2006/math">
                    <m:r>
                      <a:rPr lang="az-Latn-AZ" sz="29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az-Latn-AZ" sz="29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2900" i="1">
                            <a:effectLst/>
                            <a:latin typeface="Cambria Math" panose="02040503050406030204" pitchFamily="18" charset="0"/>
                            <a:ea typeface="Calibri" panose="020F0502020204030204" pitchFamily="34" charset="0"/>
                            <a:cs typeface="Times New Roman" panose="02020603050405020304" pitchFamily="18" charset="0"/>
                          </a:rPr>
                          <m:t>𝑞</m:t>
                        </m:r>
                      </m:e>
                      <m:sub>
                        <m:r>
                          <a:rPr lang="az-Latn-AZ" sz="2900" i="1">
                            <a:effectLst/>
                            <a:latin typeface="Cambria Math" panose="02040503050406030204" pitchFamily="18" charset="0"/>
                            <a:ea typeface="Calibri" panose="020F0502020204030204" pitchFamily="34" charset="0"/>
                            <a:cs typeface="Times New Roman" panose="02020603050405020304" pitchFamily="18" charset="0"/>
                          </a:rPr>
                          <m:t>1</m:t>
                        </m:r>
                      </m:sub>
                    </m:sSub>
                  </m:oMath>
                </a14:m>
                <a:r>
                  <a:rPr lang="az-Latn-AZ" sz="2900" dirty="0">
                    <a:effectLst/>
                    <a:latin typeface="Times New Roman" panose="02020603050405020304" pitchFamily="18" charset="0"/>
                    <a:ea typeface="Calibri" panose="020F0502020204030204" pitchFamily="34" charset="0"/>
                    <a:cs typeface="Times New Roman" panose="02020603050405020304" pitchFamily="18" charset="0"/>
                  </a:rPr>
                  <a:t> – mövcud kakao tozunun çəkisi , </a:t>
                </a:r>
                <a14:m>
                  <m:oMath xmlns:m="http://schemas.openxmlformats.org/officeDocument/2006/math">
                    <m:sSub>
                      <m:sSubPr>
                        <m:ctrlPr>
                          <a:rPr lang="az-Latn-AZ" sz="2900" i="1">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2900" i="1">
                            <a:effectLst/>
                            <a:latin typeface="Cambria Math" panose="02040503050406030204" pitchFamily="18" charset="0"/>
                            <a:ea typeface="Calibri" panose="020F0502020204030204" pitchFamily="34" charset="0"/>
                            <a:cs typeface="Times New Roman" panose="02020603050405020304" pitchFamily="18" charset="0"/>
                          </a:rPr>
                          <m:t>𝑘</m:t>
                        </m:r>
                      </m:e>
                      <m:sub>
                        <m:r>
                          <a:rPr lang="az-Latn-AZ" sz="2900" i="1">
                            <a:effectLst/>
                            <a:latin typeface="Cambria Math" panose="02040503050406030204" pitchFamily="18" charset="0"/>
                            <a:ea typeface="Calibri" panose="020F0502020204030204" pitchFamily="34" charset="0"/>
                            <a:cs typeface="Times New Roman" panose="02020603050405020304" pitchFamily="18" charset="0"/>
                          </a:rPr>
                          <m:t>𝑐</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kakao tozunun fiziki xüsusiyyətləri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𝛿</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-silindir və val arasındakı məsafə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𝑀</m:t>
                        </m:r>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sub>
                    </m:sSub>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𝐵</m:t>
                        </m:r>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fırlanan valın bucaq sürəti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𝑜</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fırlanan valın nisbi sürəti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𝑘</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𝑟</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işçi valın həndəsi görünüş əmsalı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𝑘</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𝑐𝑟</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 ətraf mühitin təsir xüsusiyyəti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𝑘</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𝑐𝑥</m:t>
                        </m:r>
                      </m:sub>
                    </m:sSub>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 şokolad maşının sxematik xüsusiyyətləri . Yuxarıda sayılanlar giriş parametrləridir . Şokolad maşında xırdalama əməliyyatının çıxış parametrləri bonlardır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𝑞</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2</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xırdalanmış kakao tozunun çəkisi ,</a:t>
                </a:r>
                <a14:m>
                  <m:oMath xmlns:m="http://schemas.openxmlformats.org/officeDocument/2006/math">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И </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xırdalanma dərəcəsi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𝑇</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3</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xırdalama əməliyyatının iqtisadi səmərəliyi . Paralel vaxtda şokolad maşının xırdalama əməliyyatının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𝐾</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Ф</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görünüş əmsalı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𝐾</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г</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maşında emal olunmuş kakao tozunun ölçüləri , </a:t>
                </a:r>
                <a14:m>
                  <m:oMath xmlns:m="http://schemas.openxmlformats.org/officeDocument/2006/math">
                    <m:sSub>
                      <m:sSubPr>
                        <m:ctrlP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𝐾</m:t>
                        </m:r>
                      </m:e>
                      <m: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𝑐𝑚</m:t>
                        </m:r>
                      </m:sub>
                    </m:sSub>
                    <m:r>
                      <a:rPr lang="az-Latn-AZ" sz="29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az-Latn-AZ" sz="2900" dirty="0">
                    <a:effectLst/>
                    <a:latin typeface="Times New Roman" panose="02020603050405020304" pitchFamily="18" charset="0"/>
                    <a:ea typeface="Times New Roman" panose="02020603050405020304" pitchFamily="18" charset="0"/>
                    <a:cs typeface="Times New Roman" panose="02020603050405020304" pitchFamily="18" charset="0"/>
                  </a:rPr>
                  <a:t>  xarici və daxili strukturlar ,emal olunan kakao tozunun hissəciklərinin səthinin görünüş əmsalı . Şokolad maşının xırdalama  prosesinə xarici parametrlərinə  , fırlanan səthlərin yeyilməsi aşınması , birləşən hissələrdə  təzyiqdən çartaqların yaranması və s digər istismar göstəriciləri və parametrlərini misal göstərmək olar  . Şokolad maşının xırdalama əməliyyatı açıq və qapalı sistemdə əsas parametri , axının təkrar və təkrar aparılan kəmiyyət  q və fırlanan valın digər parametrləri əlavə olunması önəmlidir  .</a:t>
                </a:r>
                <a:r>
                  <a:rPr lang="az-Latn-AZ" sz="2900" dirty="0"/>
                  <a:t> Şokolad maşının vallarında xırdalanılan kakao tozunun xırdalama dərəcəsi И bir çox kəmiyyət və keyfiyyət xüsusiyyətlərin dən  əlaqəlidir . Vacib təsiredici xüsusiyyətlər  bunlardır ; kakao tozunu fiziki kimyəvi xüsusiyyəti ,valların silindrik səthlərinin vəziyyəti , mərkəzi val </a:t>
                </a:r>
                <a14:m>
                  <m:oMath xmlns:m="http://schemas.openxmlformats.org/officeDocument/2006/math">
                    <m:sSub>
                      <m:sSubPr>
                        <m:ctrlPr>
                          <a:rPr lang="az-Latn-AZ" sz="2900" i="1">
                            <a:latin typeface="Cambria Math" panose="02040503050406030204" pitchFamily="18" charset="0"/>
                          </a:rPr>
                        </m:ctrlPr>
                      </m:sSubPr>
                      <m:e>
                        <m:r>
                          <a:rPr lang="az-Latn-AZ" sz="2900" i="1">
                            <a:latin typeface="Cambria Math" panose="02040503050406030204" pitchFamily="18" charset="0"/>
                          </a:rPr>
                          <m:t>𝑉</m:t>
                        </m:r>
                      </m:e>
                      <m:sub>
                        <m:r>
                          <a:rPr lang="az-Latn-AZ" sz="2900" i="1">
                            <a:latin typeface="Cambria Math" panose="02040503050406030204" pitchFamily="18" charset="0"/>
                          </a:rPr>
                          <m:t>𝑏</m:t>
                        </m:r>
                      </m:sub>
                    </m:sSub>
                  </m:oMath>
                </a14:m>
                <a:r>
                  <a:rPr lang="az-Latn-AZ" sz="2900" dirty="0"/>
                  <a:t> və xırdalayıcı valın </a:t>
                </a:r>
                <a14:m>
                  <m:oMath xmlns:m="http://schemas.openxmlformats.org/officeDocument/2006/math">
                    <m:sSub>
                      <m:sSubPr>
                        <m:ctrlPr>
                          <a:rPr lang="az-Latn-AZ" sz="2900" i="1">
                            <a:latin typeface="Cambria Math" panose="02040503050406030204" pitchFamily="18" charset="0"/>
                          </a:rPr>
                        </m:ctrlPr>
                      </m:sSubPr>
                      <m:e>
                        <m:r>
                          <a:rPr lang="az-Latn-AZ" sz="2900" i="1">
                            <a:latin typeface="Cambria Math" panose="02040503050406030204" pitchFamily="18" charset="0"/>
                          </a:rPr>
                          <m:t>𝑉</m:t>
                        </m:r>
                      </m:e>
                      <m:sub>
                        <m:r>
                          <a:rPr lang="az-Latn-AZ" sz="2900" i="1">
                            <a:latin typeface="Cambria Math" panose="02040503050406030204" pitchFamily="18" charset="0"/>
                          </a:rPr>
                          <m:t>𝑀</m:t>
                        </m:r>
                      </m:sub>
                    </m:sSub>
                  </m:oMath>
                </a14:m>
                <a:r>
                  <a:rPr lang="az-Latn-AZ" sz="2900" dirty="0"/>
                  <a:t> sürətləri , vallar arası məsafə δ , valların vahid uzunluğuna düşən kakao tozunun  vahid zamanda kütləsi q və s .</a:t>
                </a:r>
              </a:p>
              <a:p>
                <a:pPr indent="457200" algn="just">
                  <a:lnSpc>
                    <a:spcPct val="150000"/>
                  </a:lnSpc>
                  <a:spcAft>
                    <a:spcPts val="1000"/>
                  </a:spcAft>
                </a:pP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az-Latn-AZ" dirty="0"/>
              </a:p>
            </p:txBody>
          </p:sp>
        </mc:Choice>
        <mc:Fallback xmlns="">
          <p:sp>
            <p:nvSpPr>
              <p:cNvPr id="3" name="Kontent Doldurucusu 2">
                <a:extLst>
                  <a:ext uri="{FF2B5EF4-FFF2-40B4-BE49-F238E27FC236}">
                    <a16:creationId xmlns:a16="http://schemas.microsoft.com/office/drawing/2014/main" id="{BCAEA77B-B383-7D5F-99A7-1A698B66A056}"/>
                  </a:ext>
                </a:extLst>
              </p:cNvPr>
              <p:cNvSpPr>
                <a:spLocks noGrp="1" noRot="1" noChangeAspect="1" noMove="1" noResize="1" noEditPoints="1" noAdjustHandles="1" noChangeArrowheads="1" noChangeShapeType="1" noTextEdit="1"/>
              </p:cNvSpPr>
              <p:nvPr>
                <p:ph idx="1"/>
              </p:nvPr>
            </p:nvSpPr>
            <p:spPr>
              <a:xfrm>
                <a:off x="0" y="0"/>
                <a:ext cx="12192000" cy="6858000"/>
              </a:xfrm>
              <a:blipFill>
                <a:blip r:embed="rId2"/>
                <a:stretch>
                  <a:fillRect r="-500"/>
                </a:stretch>
              </a:blipFill>
            </p:spPr>
            <p:txBody>
              <a:bodyPr/>
              <a:lstStyle/>
              <a:p>
                <a:r>
                  <a:rPr lang="az-Latn-AZ">
                    <a:noFill/>
                  </a:rPr>
                  <a:t> </a:t>
                </a:r>
              </a:p>
            </p:txBody>
          </p:sp>
        </mc:Fallback>
      </mc:AlternateContent>
    </p:spTree>
    <p:extLst>
      <p:ext uri="{BB962C8B-B14F-4D97-AF65-F5344CB8AC3E}">
        <p14:creationId xmlns:p14="http://schemas.microsoft.com/office/powerpoint/2010/main" val="360428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4AFB6E66-85C2-4943-22DA-AD00CCE7FA43}"/>
              </a:ext>
            </a:extLst>
          </p:cNvPr>
          <p:cNvSpPr>
            <a:spLocks noGrp="1"/>
          </p:cNvSpPr>
          <p:nvPr>
            <p:ph idx="1"/>
          </p:nvPr>
        </p:nvSpPr>
        <p:spPr>
          <a:xfrm>
            <a:off x="0" y="5135417"/>
            <a:ext cx="12099636" cy="1722583"/>
          </a:xfrm>
        </p:spPr>
        <p:txBody>
          <a:bodyPr>
            <a:normAutofit/>
          </a:bodyPr>
          <a:lstStyle/>
          <a:p>
            <a:r>
              <a:rPr lang="az-Latn-AZ" sz="1800" b="0" dirty="0">
                <a:solidFill>
                  <a:srgbClr val="000000"/>
                </a:solidFill>
                <a:effectLst/>
                <a:latin typeface="Times New Roman" panose="02020603050405020304" pitchFamily="18" charset="0"/>
                <a:ea typeface="Calibri" panose="020F0502020204030204" pitchFamily="34" charset="0"/>
                <a:cs typeface="SimSun" panose="02010600030101010101" pitchFamily="2" charset="-122"/>
              </a:rPr>
              <a:t> </a:t>
            </a:r>
            <a:r>
              <a:rPr lang="az-Latn-AZ" sz="2400" b="0" dirty="0">
                <a:solidFill>
                  <a:srgbClr val="000000"/>
                </a:solidFill>
                <a:effectLst/>
                <a:latin typeface="Times New Roman" panose="02020603050405020304" pitchFamily="18" charset="0"/>
                <a:ea typeface="Calibri" panose="020F0502020204030204" pitchFamily="34" charset="0"/>
                <a:cs typeface="SimSun" panose="02010600030101010101" pitchFamily="2" charset="-122"/>
              </a:rPr>
              <a:t>Şokolad maşını bir çox hissələrdən ibrətdir . 1 – silindrik gövdə , 2 – qapaq , 3 – ayaqlıq , 4 -xırdalayıcı val , 5 – kakao tozunun daxil olduğu zona , 6 – daxili yastıq , 7 – xırdalayıcı valın qapağı  , 8 -qaynaqlanmış sabit bənd , 9 - əsas aparıcı val ,10 -11 birləşdirici deşiklər .Əlavədə elektrik mühərriki ,qayış ,qasnaq ,ventil , soyutma sistemi  olur .</a:t>
            </a:r>
            <a:endParaRPr lang="az-Latn-AZ" sz="2400" b="1" dirty="0">
              <a:solidFill>
                <a:srgbClr val="4F81BD"/>
              </a:solidFill>
              <a:effectLst/>
              <a:latin typeface="Calibri" panose="020F0502020204030204" pitchFamily="34" charset="0"/>
              <a:ea typeface="Calibri" panose="020F0502020204030204" pitchFamily="34" charset="0"/>
              <a:cs typeface="SimSun" panose="02010600030101010101" pitchFamily="2" charset="-122"/>
            </a:endParaRPr>
          </a:p>
          <a:p>
            <a:endParaRPr lang="az-Latn-AZ" dirty="0"/>
          </a:p>
        </p:txBody>
      </p:sp>
      <p:pic>
        <p:nvPicPr>
          <p:cNvPr id="5" name="Picture 7">
            <a:extLst>
              <a:ext uri="{FF2B5EF4-FFF2-40B4-BE49-F238E27FC236}">
                <a16:creationId xmlns:a16="http://schemas.microsoft.com/office/drawing/2014/main" id="{9A7F6E6C-9AE9-8833-37B2-BA36A2572F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3055" y="277091"/>
            <a:ext cx="6345670" cy="4923559"/>
          </a:xfrm>
          <a:prstGeom prst="rect">
            <a:avLst/>
          </a:prstGeom>
        </p:spPr>
      </p:pic>
    </p:spTree>
    <p:extLst>
      <p:ext uri="{BB962C8B-B14F-4D97-AF65-F5344CB8AC3E}">
        <p14:creationId xmlns:p14="http://schemas.microsoft.com/office/powerpoint/2010/main" val="1124158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Kontent Doldurucusu 7">
            <a:extLst>
              <a:ext uri="{FF2B5EF4-FFF2-40B4-BE49-F238E27FC236}">
                <a16:creationId xmlns:a16="http://schemas.microsoft.com/office/drawing/2014/main" id="{7C60CD63-3D82-6E60-0C85-DA6F712DB97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3428998"/>
            <a:ext cx="3823855" cy="3435927"/>
          </a:xfrm>
          <a:prstGeom prst="rect">
            <a:avLst/>
          </a:prstGeom>
        </p:spPr>
      </p:pic>
      <p:pic>
        <p:nvPicPr>
          <p:cNvPr id="9" name="Şəkil 8">
            <a:extLst>
              <a:ext uri="{FF2B5EF4-FFF2-40B4-BE49-F238E27FC236}">
                <a16:creationId xmlns:a16="http://schemas.microsoft.com/office/drawing/2014/main" id="{B9AE01B2-52D5-F592-EE3D-59AFF2EC32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3823855" cy="3428999"/>
          </a:xfrm>
          <a:prstGeom prst="rect">
            <a:avLst/>
          </a:prstGeom>
        </p:spPr>
      </p:pic>
      <mc:AlternateContent xmlns:mc="http://schemas.openxmlformats.org/markup-compatibility/2006">
        <mc:Choice xmlns:a14="http://schemas.microsoft.com/office/drawing/2010/main" Requires="a14">
          <p:graphicFrame>
            <p:nvGraphicFramePr>
              <p:cNvPr id="2" name="Table 1">
                <a:extLst>
                  <a:ext uri="{FF2B5EF4-FFF2-40B4-BE49-F238E27FC236}">
                    <a16:creationId xmlns:a16="http://schemas.microsoft.com/office/drawing/2014/main" id="{5462C4C7-5831-E41E-AB87-C32639CCDCAB}"/>
                  </a:ext>
                </a:extLst>
              </p:cNvPr>
              <p:cNvGraphicFramePr>
                <a:graphicFrameLocks noGrp="1"/>
              </p:cNvGraphicFramePr>
              <p:nvPr>
                <p:extLst>
                  <p:ext uri="{D42A27DB-BD31-4B8C-83A1-F6EECF244321}">
                    <p14:modId xmlns:p14="http://schemas.microsoft.com/office/powerpoint/2010/main" val="2981137026"/>
                  </p:ext>
                </p:extLst>
              </p:nvPr>
            </p:nvGraphicFramePr>
            <p:xfrm>
              <a:off x="3823854" y="1"/>
              <a:ext cx="8368146" cy="6912170"/>
            </p:xfrm>
            <a:graphic>
              <a:graphicData uri="http://schemas.openxmlformats.org/drawingml/2006/table">
                <a:tbl>
                  <a:tblPr firstRow="1" firstCol="1" bandRow="1">
                    <a:tableStyleId>{3B4B98B0-60AC-42C2-AFA5-B58CD77FA1E5}</a:tableStyleId>
                  </a:tblPr>
                  <a:tblGrid>
                    <a:gridCol w="8368146">
                      <a:extLst>
                        <a:ext uri="{9D8B030D-6E8A-4147-A177-3AD203B41FA5}">
                          <a16:colId xmlns:a16="http://schemas.microsoft.com/office/drawing/2014/main" val="652582857"/>
                        </a:ext>
                      </a:extLst>
                    </a:gridCol>
                  </a:tblGrid>
                  <a:tr h="505414">
                    <a:tc>
                      <a:txBody>
                        <a:bodyPr/>
                        <a:lstStyle/>
                        <a:p>
                          <a:pPr>
                            <a:lnSpc>
                              <a:spcPct val="115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Ehtimal olunur ki qurğu aşağıdakı texniki xarakteristikaya malik olacaqdır:</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2562528"/>
                      </a:ext>
                    </a:extLst>
                  </a:tr>
                  <a:tr h="811023">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1.Məhsuldarlığı                80 kq/dövr</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                                        1dövr = 4 saat</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3722163"/>
                      </a:ext>
                    </a:extLst>
                  </a:tr>
                  <a:tr h="555428">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2.Enerji sərfi                       2,5 </a:t>
                          </a:r>
                          <a:r>
                            <a:rPr lang="az-Latn-AZ" sz="1600" dirty="0" err="1">
                              <a:effectLst/>
                              <a:latin typeface="Times New Roman" panose="02020603050405020304" pitchFamily="18" charset="0"/>
                              <a:ea typeface="Calibri" panose="020F0502020204030204" pitchFamily="34" charset="0"/>
                              <a:cs typeface="Times New Roman" panose="02020603050405020304" pitchFamily="18" charset="0"/>
                            </a:rPr>
                            <a:t>kVt</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07949449"/>
                      </a:ext>
                    </a:extLst>
                  </a:tr>
                  <a:tr h="811023">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3.Qabarit ölçüləri               H=1.2 m  D =0,428 m L=0,721 m</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2506170"/>
                      </a:ext>
                    </a:extLst>
                  </a:tr>
                  <a:tr h="1298365">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4.Qorğunun daxili Həcmi                    0,0909 </a:t>
                          </a:r>
                          <a14:m>
                            <m:oMath xmlns:m="http://schemas.openxmlformats.org/officeDocument/2006/math">
                              <m:sSup>
                                <m:sSupPr>
                                  <m:ctrlPr>
                                    <a:rPr lang="az-Latn-AZ" sz="16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600">
                                      <a:effectLst/>
                                      <a:latin typeface="Cambria Math" panose="02040503050406030204" pitchFamily="18" charset="0"/>
                                      <a:ea typeface="Calibri" panose="020F0502020204030204" pitchFamily="34" charset="0"/>
                                      <a:cs typeface="Times New Roman" panose="02020603050405020304" pitchFamily="18" charset="0"/>
                                    </a:rPr>
                                    <m:t>m</m:t>
                                  </m:r>
                                </m:e>
                                <m:sup>
                                  <m:r>
                                    <a:rPr lang="az-Latn-AZ" sz="1600">
                                      <a:effectLst/>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İtki Həcmi                                         0.0059 </a:t>
                          </a:r>
                          <a14:m>
                            <m:oMath xmlns:m="http://schemas.openxmlformats.org/officeDocument/2006/math">
                              <m:sSup>
                                <m:sSupPr>
                                  <m:ctrlPr>
                                    <a:rPr lang="az-Latn-AZ" sz="16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600">
                                      <a:effectLst/>
                                      <a:latin typeface="Cambria Math" panose="02040503050406030204" pitchFamily="18" charset="0"/>
                                      <a:ea typeface="Calibri" panose="020F0502020204030204" pitchFamily="34" charset="0"/>
                                      <a:cs typeface="Times New Roman" panose="02020603050405020304" pitchFamily="18" charset="0"/>
                                    </a:rPr>
                                    <m:t>m</m:t>
                                  </m:r>
                                </m:e>
                                <m:sup>
                                  <m:r>
                                    <a:rPr lang="az-Latn-AZ" sz="1600">
                                      <a:effectLst/>
                                      <a:latin typeface="Cambria Math" panose="02040503050406030204" pitchFamily="18" charset="0"/>
                                      <a:ea typeface="Calibri" panose="020F0502020204030204" pitchFamily="34" charset="0"/>
                                      <a:cs typeface="Times New Roman" panose="02020603050405020304" pitchFamily="18" charset="0"/>
                                    </a:rPr>
                                    <m:t>3</m:t>
                                  </m:r>
                                </m:sup>
                              </m:sSup>
                            </m:oMath>
                          </a14:m>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Effektiv Həcmi                                  0.085 </a:t>
                          </a:r>
                          <a14:m>
                            <m:oMath xmlns:m="http://schemas.openxmlformats.org/officeDocument/2006/math">
                              <m:sSup>
                                <m:sSupPr>
                                  <m:ctrlPr>
                                    <a:rPr lang="az-Latn-AZ" sz="16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600">
                                      <a:effectLst/>
                                      <a:latin typeface="Cambria Math" panose="02040503050406030204" pitchFamily="18" charset="0"/>
                                      <a:ea typeface="Calibri" panose="020F0502020204030204" pitchFamily="34" charset="0"/>
                                      <a:cs typeface="Times New Roman" panose="02020603050405020304" pitchFamily="18" charset="0"/>
                                    </a:rPr>
                                    <m:t>m</m:t>
                                  </m:r>
                                </m:e>
                                <m:sup>
                                  <m:r>
                                    <a:rPr lang="az-Latn-AZ" sz="1600">
                                      <a:effectLst/>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5804747"/>
                      </a:ext>
                    </a:extLst>
                  </a:tr>
                  <a:tr h="685322">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5.Əsas valın böhran sürəti 220 döv/dəg tapmışıq amma standart olaraq 250 döv/dəg  lahiyə hesabatında qəbul edilmişdi  </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6276416"/>
                      </a:ext>
                    </a:extLst>
                  </a:tr>
                  <a:tr h="555428">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6.Dirsəkli valın bucaq sürəti 5,75 m/san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1249652"/>
                      </a:ext>
                    </a:extLst>
                  </a:tr>
                  <a:tr h="824975">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7.Optimal temperatur 60 – 65 </a:t>
                          </a:r>
                          <a14:m>
                            <m:oMath xmlns:m="http://schemas.openxmlformats.org/officeDocument/2006/math">
                              <m:sSup>
                                <m:sSupPr>
                                  <m:ctrlPr>
                                    <a:rPr lang="az-Latn-AZ" sz="16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600" i="1">
                                      <a:effectLst/>
                                      <a:latin typeface="Cambria Math" panose="02040503050406030204" pitchFamily="18" charset="0"/>
                                      <a:ea typeface="Calibri" panose="020F0502020204030204" pitchFamily="34" charset="0"/>
                                      <a:cs typeface="Times New Roman" panose="02020603050405020304" pitchFamily="18" charset="0"/>
                                    </a:rPr>
                                    <m:t>𝐶</m:t>
                                  </m:r>
                                </m:e>
                                <m:sup>
                                  <m:r>
                                    <a:rPr lang="az-Latn-AZ" sz="1600" i="1">
                                      <a:effectLst/>
                                      <a:latin typeface="Cambria Math" panose="02040503050406030204" pitchFamily="18" charset="0"/>
                                      <a:ea typeface="Calibri" panose="020F0502020204030204" pitchFamily="34" charset="0"/>
                                      <a:cs typeface="Times New Roman" panose="02020603050405020304" pitchFamily="18" charset="0"/>
                                    </a:rPr>
                                    <m:t>°</m:t>
                                  </m:r>
                                </m:sup>
                              </m:sSup>
                            </m:oMath>
                          </a14:m>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   Effektiv temperatur 62 </a:t>
                          </a:r>
                          <a14:m>
                            <m:oMath xmlns:m="http://schemas.openxmlformats.org/officeDocument/2006/math">
                              <m:sSup>
                                <m:sSupPr>
                                  <m:ctrlPr>
                                    <a:rPr lang="az-Latn-AZ" sz="16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600" i="1">
                                      <a:effectLst/>
                                      <a:latin typeface="Cambria Math" panose="02040503050406030204" pitchFamily="18" charset="0"/>
                                      <a:ea typeface="Calibri" panose="020F0502020204030204" pitchFamily="34" charset="0"/>
                                      <a:cs typeface="Times New Roman" panose="02020603050405020304" pitchFamily="18" charset="0"/>
                                    </a:rPr>
                                    <m:t>𝐶</m:t>
                                  </m:r>
                                </m:e>
                                <m:sup>
                                  <m:r>
                                    <a:rPr lang="az-Latn-AZ" sz="1600" i="1">
                                      <a:effectLst/>
                                      <a:latin typeface="Cambria Math" panose="02040503050406030204" pitchFamily="18" charset="0"/>
                                      <a:ea typeface="Calibri" panose="020F0502020204030204" pitchFamily="34" charset="0"/>
                                      <a:cs typeface="Times New Roman" panose="02020603050405020304" pitchFamily="18" charset="0"/>
                                    </a:rPr>
                                    <m:t>°</m:t>
                                  </m:r>
                                </m:sup>
                              </m:sSup>
                            </m:oMath>
                          </a14:m>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7934508"/>
                      </a:ext>
                    </a:extLst>
                  </a:tr>
                  <a:tr h="811023">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8.Qurğunun çəkisi və tərkibi : kq-174,4, paslamayan polad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3160549"/>
                      </a:ext>
                    </a:extLst>
                  </a:tr>
                </a:tbl>
              </a:graphicData>
            </a:graphic>
          </p:graphicFrame>
        </mc:Choice>
        <mc:Fallback>
          <p:graphicFrame>
            <p:nvGraphicFramePr>
              <p:cNvPr id="2" name="Table 1">
                <a:extLst>
                  <a:ext uri="{FF2B5EF4-FFF2-40B4-BE49-F238E27FC236}">
                    <a16:creationId xmlns:a16="http://schemas.microsoft.com/office/drawing/2014/main" id="{5462C4C7-5831-E41E-AB87-C32639CCDCAB}"/>
                  </a:ext>
                </a:extLst>
              </p:cNvPr>
              <p:cNvGraphicFramePr>
                <a:graphicFrameLocks noGrp="1"/>
              </p:cNvGraphicFramePr>
              <p:nvPr>
                <p:extLst>
                  <p:ext uri="{D42A27DB-BD31-4B8C-83A1-F6EECF244321}">
                    <p14:modId xmlns:p14="http://schemas.microsoft.com/office/powerpoint/2010/main" val="2981137026"/>
                  </p:ext>
                </p:extLst>
              </p:nvPr>
            </p:nvGraphicFramePr>
            <p:xfrm>
              <a:off x="3823854" y="1"/>
              <a:ext cx="8368146" cy="6912170"/>
            </p:xfrm>
            <a:graphic>
              <a:graphicData uri="http://schemas.openxmlformats.org/drawingml/2006/table">
                <a:tbl>
                  <a:tblPr firstRow="1" firstCol="1" bandRow="1">
                    <a:tableStyleId>{3B4B98B0-60AC-42C2-AFA5-B58CD77FA1E5}</a:tableStyleId>
                  </a:tblPr>
                  <a:tblGrid>
                    <a:gridCol w="8368146">
                      <a:extLst>
                        <a:ext uri="{9D8B030D-6E8A-4147-A177-3AD203B41FA5}">
                          <a16:colId xmlns:a16="http://schemas.microsoft.com/office/drawing/2014/main" val="652582857"/>
                        </a:ext>
                      </a:extLst>
                    </a:gridCol>
                  </a:tblGrid>
                  <a:tr h="505414">
                    <a:tc>
                      <a:txBody>
                        <a:bodyPr/>
                        <a:lstStyle/>
                        <a:p>
                          <a:pPr>
                            <a:lnSpc>
                              <a:spcPct val="115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Ehtimal olunur ki qurğu aşağıdakı texniki xarakteristikaya malik olacaqdır:</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2562528"/>
                      </a:ext>
                    </a:extLst>
                  </a:tr>
                  <a:tr h="819404">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1.Məhsuldarlığı                80 kq/dövr</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                                        1dövr = 4 saat</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3722163"/>
                      </a:ext>
                    </a:extLst>
                  </a:tr>
                  <a:tr h="555428">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2.Enerji sərfi                       2,5 </a:t>
                          </a:r>
                          <a:r>
                            <a:rPr lang="az-Latn-AZ" sz="1600" dirty="0" err="1">
                              <a:effectLst/>
                              <a:latin typeface="Times New Roman" panose="02020603050405020304" pitchFamily="18" charset="0"/>
                              <a:ea typeface="Calibri" panose="020F0502020204030204" pitchFamily="34" charset="0"/>
                              <a:cs typeface="Times New Roman" panose="02020603050405020304" pitchFamily="18" charset="0"/>
                            </a:rPr>
                            <a:t>kVt</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07949449"/>
                      </a:ext>
                    </a:extLst>
                  </a:tr>
                  <a:tr h="819404">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3.Qabarit ölçüləri               H=1.2 m  D =0,428 m L=0,721 m</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2506170"/>
                      </a:ext>
                    </a:extLst>
                  </a:tr>
                  <a:tr h="1311783">
                    <a:tc>
                      <a:txBody>
                        <a:bodyPr/>
                        <a:lstStyle/>
                        <a:p>
                          <a:endParaRPr lang="az-Latn-AZ"/>
                        </a:p>
                      </a:txBody>
                      <a:tcPr marL="68580" marR="68580" marT="0" marB="0">
                        <a:blipFill>
                          <a:blip r:embed="rId4"/>
                          <a:stretch>
                            <a:fillRect t="-209302" r="-146" b="-221860"/>
                          </a:stretch>
                        </a:blipFill>
                      </a:tcPr>
                    </a:tc>
                    <a:extLst>
                      <a:ext uri="{0D108BD9-81ED-4DB2-BD59-A6C34878D82A}">
                        <a16:rowId xmlns:a16="http://schemas.microsoft.com/office/drawing/2014/main" val="4225804747"/>
                      </a:ext>
                    </a:extLst>
                  </a:tr>
                  <a:tr h="692404">
                    <a:tc>
                      <a:txBody>
                        <a:bodyPr/>
                        <a:lstStyle/>
                        <a:p>
                          <a:pPr>
                            <a:lnSpc>
                              <a:spcPct val="150000"/>
                            </a:lnSpc>
                            <a:spcAft>
                              <a:spcPts val="10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5.Əsas valın böhran sürəti 220 döv/dəg tapmışıq amma standart olaraq 250 döv/dəg  lahiyə hesabatında qəbul edilmişdi  </a:t>
                          </a:r>
                          <a:endParaRPr lang="az-Latn-AZ"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6276416"/>
                      </a:ext>
                    </a:extLst>
                  </a:tr>
                  <a:tr h="555428">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6.Dirsəkli valın bucaq sürəti 5,75 m/san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1249652"/>
                      </a:ext>
                    </a:extLst>
                  </a:tr>
                  <a:tr h="833501">
                    <a:tc>
                      <a:txBody>
                        <a:bodyPr/>
                        <a:lstStyle/>
                        <a:p>
                          <a:endParaRPr lang="az-Latn-AZ"/>
                        </a:p>
                      </a:txBody>
                      <a:tcPr marL="68580" marR="68580" marT="0" marB="0">
                        <a:blipFill>
                          <a:blip r:embed="rId4"/>
                          <a:stretch>
                            <a:fillRect t="-635036" r="-146" b="-98540"/>
                          </a:stretch>
                        </a:blipFill>
                      </a:tcPr>
                    </a:tc>
                    <a:extLst>
                      <a:ext uri="{0D108BD9-81ED-4DB2-BD59-A6C34878D82A}">
                        <a16:rowId xmlns:a16="http://schemas.microsoft.com/office/drawing/2014/main" val="2077934508"/>
                      </a:ext>
                    </a:extLst>
                  </a:tr>
                  <a:tr h="819404">
                    <a:tc>
                      <a:txBody>
                        <a:bodyPr/>
                        <a:lstStyle/>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8.Qurğunun çəkisi və tərkibi : kq-174,4, paslamayan polad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3160549"/>
                      </a:ext>
                    </a:extLst>
                  </a:tr>
                </a:tbl>
              </a:graphicData>
            </a:graphic>
          </p:graphicFrame>
        </mc:Fallback>
      </mc:AlternateContent>
    </p:spTree>
    <p:extLst>
      <p:ext uri="{BB962C8B-B14F-4D97-AF65-F5344CB8AC3E}">
        <p14:creationId xmlns:p14="http://schemas.microsoft.com/office/powerpoint/2010/main" val="569397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Kontent Doldurucusu 2">
                <a:extLst>
                  <a:ext uri="{FF2B5EF4-FFF2-40B4-BE49-F238E27FC236}">
                    <a16:creationId xmlns:a16="http://schemas.microsoft.com/office/drawing/2014/main" id="{E4D3BC4D-B3EF-B3AB-7665-20B7333B0F04}"/>
                  </a:ext>
                </a:extLst>
              </p:cNvPr>
              <p:cNvSpPr>
                <a:spLocks noGrp="1"/>
              </p:cNvSpPr>
              <p:nvPr>
                <p:ph idx="1"/>
              </p:nvPr>
            </p:nvSpPr>
            <p:spPr>
              <a:xfrm>
                <a:off x="0" y="0"/>
                <a:ext cx="12192000" cy="6858000"/>
              </a:xfrm>
            </p:spPr>
            <p:txBody>
              <a:bodyPr>
                <a:normAutofit/>
              </a:bodyPr>
              <a:lstStyle/>
              <a:p>
                <a:pPr>
                  <a:lnSpc>
                    <a:spcPct val="150000"/>
                  </a:lnSpc>
                  <a:spcAft>
                    <a:spcPts val="1000"/>
                  </a:spcAft>
                </a:pP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Silindirin</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daxili həcmi</a:t>
                </a:r>
              </a:p>
              <a:p>
                <a:pPr marL="0" indent="0">
                  <a:lnSpc>
                    <a:spcPct val="150000"/>
                  </a:lnSpc>
                  <a:spcAft>
                    <a:spcPts val="1000"/>
                  </a:spcAft>
                  <a:buNone/>
                </a:pPr>
                <a:r>
                  <a:rPr lang="az-Latn-AZ" sz="18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V</m:t>
                    </m:r>
                    <m:r>
                      <a:rPr lang="az-Latn-AZ"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π</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r</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2</m:t>
                        </m:r>
                      </m:sup>
                    </m:sSup>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h</m:t>
                    </m:r>
                    <m:r>
                      <a:rPr lang="az-Latn-AZ" sz="1800">
                        <a:effectLst/>
                        <a:latin typeface="Cambria Math" panose="02040503050406030204" pitchFamily="18" charset="0"/>
                        <a:ea typeface="Calibri" panose="020F0502020204030204" pitchFamily="34" charset="0"/>
                        <a:cs typeface="Times New Roman" panose="02020603050405020304" pitchFamily="18" charset="0"/>
                      </a:rPr>
                      <m:t>=3,14∙</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a:effectLst/>
                            <a:latin typeface="Cambria Math" panose="02040503050406030204" pitchFamily="18" charset="0"/>
                            <a:ea typeface="Calibri" panose="020F0502020204030204" pitchFamily="34" charset="0"/>
                            <a:cs typeface="Times New Roman" panose="02020603050405020304" pitchFamily="18" charset="0"/>
                          </a:rPr>
                          <m:t>0,205</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2</m:t>
                        </m:r>
                      </m:sup>
                    </m:sSup>
                    <m:r>
                      <a:rPr lang="az-Latn-AZ" sz="1800">
                        <a:effectLst/>
                        <a:latin typeface="Cambria Math" panose="02040503050406030204" pitchFamily="18" charset="0"/>
                        <a:ea typeface="Calibri" panose="020F0502020204030204" pitchFamily="34" charset="0"/>
                        <a:cs typeface="Times New Roman" panose="02020603050405020304" pitchFamily="18" charset="0"/>
                      </a:rPr>
                      <m:t>∙0,689=0.091 </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m</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3</m:t>
                        </m:r>
                      </m:sup>
                    </m:sSup>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err="1">
                    <a:effectLst/>
                    <a:latin typeface="Times New Roman" panose="02020603050405020304" pitchFamily="18" charset="0"/>
                    <a:ea typeface="Times New Roman" panose="02020603050405020304" pitchFamily="18" charset="0"/>
                    <a:cs typeface="Times New Roman" panose="02020603050405020304" pitchFamily="18" charset="0"/>
                  </a:rPr>
                  <a:t>Silindirin</a:t>
                </a: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fırlanan valın həcmi </a:t>
                </a:r>
                <a:endParaRPr lang="az-Latn-AZ" sz="1800" dirty="0">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50000"/>
                  </a:lnSpc>
                  <a:spcAft>
                    <a:spcPts val="1000"/>
                  </a:spcAft>
                  <a:buNone/>
                </a:pPr>
                <a:r>
                  <a:rPr lang="az-Latn-AZ" sz="1800" dirty="0">
                    <a:effectLst/>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sSub>
                      <m:sSub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V</m:t>
                        </m:r>
                      </m:e>
                      <m:sub>
                        <m:r>
                          <a:rPr lang="az-Latn-AZ" sz="1800">
                            <a:effectLst/>
                            <a:latin typeface="Cambria Math" panose="02040503050406030204" pitchFamily="18" charset="0"/>
                            <a:ea typeface="Calibri" panose="020F0502020204030204" pitchFamily="34" charset="0"/>
                            <a:cs typeface="Times New Roman" panose="02020603050405020304" pitchFamily="18" charset="0"/>
                          </a:rPr>
                          <m:t>1</m:t>
                        </m:r>
                      </m:sub>
                    </m:sSub>
                    <m:r>
                      <a:rPr lang="az-Latn-AZ"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π</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r</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2</m:t>
                        </m:r>
                      </m:sup>
                    </m:sSup>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h</m:t>
                    </m:r>
                    <m:r>
                      <a:rPr lang="az-Latn-AZ" sz="1800">
                        <a:effectLst/>
                        <a:latin typeface="Cambria Math" panose="02040503050406030204" pitchFamily="18" charset="0"/>
                        <a:ea typeface="Calibri" panose="020F0502020204030204" pitchFamily="34" charset="0"/>
                        <a:cs typeface="Times New Roman" panose="02020603050405020304" pitchFamily="18" charset="0"/>
                      </a:rPr>
                      <m:t>=3.14∙</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a:effectLst/>
                            <a:latin typeface="Cambria Math" panose="02040503050406030204" pitchFamily="18" charset="0"/>
                            <a:ea typeface="Calibri" panose="020F0502020204030204" pitchFamily="34" charset="0"/>
                            <a:cs typeface="Times New Roman" panose="02020603050405020304" pitchFamily="18" charset="0"/>
                          </a:rPr>
                          <m:t>0,040</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2</m:t>
                        </m:r>
                      </m:sup>
                    </m:sSup>
                    <m:r>
                      <a:rPr lang="az-Latn-AZ" sz="1800">
                        <a:effectLst/>
                        <a:latin typeface="Cambria Math" panose="02040503050406030204" pitchFamily="18" charset="0"/>
                        <a:ea typeface="Calibri" panose="020F0502020204030204" pitchFamily="34" charset="0"/>
                        <a:cs typeface="Times New Roman" panose="02020603050405020304" pitchFamily="18" charset="0"/>
                      </a:rPr>
                      <m:t>∙0,689=0.0035 </m:t>
                    </m:r>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az-Latn-AZ" sz="1800">
                            <a:effectLst/>
                            <a:latin typeface="Cambria Math" panose="02040503050406030204" pitchFamily="18" charset="0"/>
                            <a:ea typeface="Calibri" panose="020F0502020204030204" pitchFamily="34" charset="0"/>
                            <a:cs typeface="Times New Roman" panose="02020603050405020304" pitchFamily="18" charset="0"/>
                          </a:rPr>
                          <m:t>m</m:t>
                        </m:r>
                      </m:e>
                      <m:sup>
                        <m:r>
                          <a:rPr lang="az-Latn-AZ" sz="1800">
                            <a:effectLst/>
                            <a:latin typeface="Cambria Math" panose="02040503050406030204" pitchFamily="18" charset="0"/>
                            <a:ea typeface="Calibri" panose="020F0502020204030204" pitchFamily="34" charset="0"/>
                            <a:cs typeface="Times New Roman" panose="02020603050405020304" pitchFamily="18" charset="0"/>
                          </a:rPr>
                          <m:t>3</m:t>
                        </m:r>
                      </m:sup>
                    </m:sSup>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Ümumi itki həcmi 5.9 </a:t>
                </a:r>
                <a14:m>
                  <m:oMath xmlns:m="http://schemas.openxmlformats.org/officeDocument/2006/math">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3</m:t>
                        </m:r>
                      </m:sup>
                    </m:sSup>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 İtki həcminə əsas val , köməkçi fırladıcı val , köməkçi valın qapağı , ştok  daxildir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Effektiv həcmi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spcAft>
                    <a:spcPts val="1000"/>
                  </a:spcAft>
                  <a:buNone/>
                </a:pPr>
                <a14:m>
                  <m:oMathPara xmlns:m="http://schemas.openxmlformats.org/officeDocument/2006/math">
                    <m:oMathParaPr>
                      <m:jc m:val="centerGroup"/>
                    </m:oMathParaPr>
                    <m:oMath xmlns:m="http://schemas.openxmlformats.org/officeDocument/2006/math">
                      <m:sSub>
                        <m:sSub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2</m:t>
                          </m:r>
                        </m:sub>
                      </m:s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V</m:t>
                      </m:r>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1</m:t>
                          </m:r>
                        </m:sub>
                      </m:s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=0,0909</m:t>
                      </m:r>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0,0059=0,085 </m:t>
                      </m:r>
                      <m:sSup>
                        <m:sSup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m</m:t>
                          </m:r>
                        </m:e>
                        <m:sup>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Minimum işçi həcmi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3</m:t>
                          </m:r>
                        </m:sub>
                      </m:s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2</m:t>
                              </m:r>
                            </m:sub>
                          </m:sSub>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∙20%</m:t>
                          </m:r>
                        </m:num>
                        <m:den>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100 %</m:t>
                          </m:r>
                        </m:den>
                      </m:f>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0,085 ∙20 %</m:t>
                          </m:r>
                        </m:num>
                        <m:den>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100 %</m:t>
                          </m:r>
                        </m:den>
                      </m:f>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=0,017 </m:t>
                      </m:r>
                      <m:sSup>
                        <m:sSupPr>
                          <m:ctrlP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az-Latn-AZ" sz="1800">
                              <a:effectLst/>
                              <a:latin typeface="Cambria Math" panose="02040503050406030204" pitchFamily="18" charset="0"/>
                              <a:ea typeface="Times New Roman" panose="02020603050405020304" pitchFamily="18" charset="0"/>
                              <a:cs typeface="Times New Roman" panose="02020603050405020304" pitchFamily="18" charset="0"/>
                            </a:rPr>
                            <m:t>m</m:t>
                          </m:r>
                        </m:e>
                        <m:sup>
                          <m:r>
                            <a:rPr lang="az-Latn-AZ" sz="1800">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az-Latn-AZ" sz="2100" dirty="0"/>
              </a:p>
            </p:txBody>
          </p:sp>
        </mc:Choice>
        <mc:Fallback>
          <p:sp>
            <p:nvSpPr>
              <p:cNvPr id="3" name="Kontent Doldurucusu 2">
                <a:extLst>
                  <a:ext uri="{FF2B5EF4-FFF2-40B4-BE49-F238E27FC236}">
                    <a16:creationId xmlns:a16="http://schemas.microsoft.com/office/drawing/2014/main" id="{E4D3BC4D-B3EF-B3AB-7665-20B7333B0F04}"/>
                  </a:ext>
                </a:extLst>
              </p:cNvPr>
              <p:cNvSpPr>
                <a:spLocks noGrp="1" noRot="1" noChangeAspect="1" noMove="1" noResize="1" noEditPoints="1" noAdjustHandles="1" noChangeArrowheads="1" noChangeShapeType="1" noTextEdit="1"/>
              </p:cNvSpPr>
              <p:nvPr>
                <p:ph idx="1"/>
              </p:nvPr>
            </p:nvSpPr>
            <p:spPr>
              <a:xfrm>
                <a:off x="0" y="0"/>
                <a:ext cx="12192000" cy="6858000"/>
              </a:xfrm>
              <a:blipFill>
                <a:blip r:embed="rId2"/>
                <a:stretch>
                  <a:fillRect l="-300"/>
                </a:stretch>
              </a:blipFill>
            </p:spPr>
            <p:txBody>
              <a:bodyPr/>
              <a:lstStyle/>
              <a:p>
                <a:r>
                  <a:rPr lang="az-Latn-AZ">
                    <a:noFill/>
                  </a:rPr>
                  <a:t> </a:t>
                </a:r>
              </a:p>
            </p:txBody>
          </p:sp>
        </mc:Fallback>
      </mc:AlternateContent>
    </p:spTree>
    <p:extLst>
      <p:ext uri="{BB962C8B-B14F-4D97-AF65-F5344CB8AC3E}">
        <p14:creationId xmlns:p14="http://schemas.microsoft.com/office/powerpoint/2010/main" val="532729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Kontent Doldurucusu 3">
            <a:extLst>
              <a:ext uri="{FF2B5EF4-FFF2-40B4-BE49-F238E27FC236}">
                <a16:creationId xmlns:a16="http://schemas.microsoft.com/office/drawing/2014/main" id="{70D26AD7-5238-6D1E-26D3-8354546182E9}"/>
              </a:ext>
            </a:extLst>
          </p:cNvPr>
          <p:cNvGraphicFramePr>
            <a:graphicFrameLocks noGrp="1"/>
          </p:cNvGraphicFramePr>
          <p:nvPr>
            <p:ph idx="1"/>
            <p:extLst>
              <p:ext uri="{D42A27DB-BD31-4B8C-83A1-F6EECF244321}">
                <p14:modId xmlns:p14="http://schemas.microsoft.com/office/powerpoint/2010/main" val="3020790139"/>
              </p:ext>
            </p:extLst>
          </p:nvPr>
        </p:nvGraphicFramePr>
        <p:xfrm>
          <a:off x="5256588" y="0"/>
          <a:ext cx="6935411" cy="7027608"/>
        </p:xfrm>
        <a:graphic>
          <a:graphicData uri="http://schemas.openxmlformats.org/drawingml/2006/table">
            <a:tbl>
              <a:tblPr firstRow="1" firstCol="1" bandRow="1">
                <a:tableStyleId>{5C22544A-7EE6-4342-B048-85BDC9FD1C3A}</a:tableStyleId>
              </a:tblPr>
              <a:tblGrid>
                <a:gridCol w="1304121">
                  <a:extLst>
                    <a:ext uri="{9D8B030D-6E8A-4147-A177-3AD203B41FA5}">
                      <a16:colId xmlns:a16="http://schemas.microsoft.com/office/drawing/2014/main" val="3725603010"/>
                    </a:ext>
                  </a:extLst>
                </a:gridCol>
                <a:gridCol w="919170">
                  <a:extLst>
                    <a:ext uri="{9D8B030D-6E8A-4147-A177-3AD203B41FA5}">
                      <a16:colId xmlns:a16="http://schemas.microsoft.com/office/drawing/2014/main" val="1012365505"/>
                    </a:ext>
                  </a:extLst>
                </a:gridCol>
                <a:gridCol w="1065294">
                  <a:extLst>
                    <a:ext uri="{9D8B030D-6E8A-4147-A177-3AD203B41FA5}">
                      <a16:colId xmlns:a16="http://schemas.microsoft.com/office/drawing/2014/main" val="3908999931"/>
                    </a:ext>
                  </a:extLst>
                </a:gridCol>
                <a:gridCol w="716481">
                  <a:extLst>
                    <a:ext uri="{9D8B030D-6E8A-4147-A177-3AD203B41FA5}">
                      <a16:colId xmlns:a16="http://schemas.microsoft.com/office/drawing/2014/main" val="3048151458"/>
                    </a:ext>
                  </a:extLst>
                </a:gridCol>
                <a:gridCol w="1781775">
                  <a:extLst>
                    <a:ext uri="{9D8B030D-6E8A-4147-A177-3AD203B41FA5}">
                      <a16:colId xmlns:a16="http://schemas.microsoft.com/office/drawing/2014/main" val="3785471340"/>
                    </a:ext>
                  </a:extLst>
                </a:gridCol>
                <a:gridCol w="1148570">
                  <a:extLst>
                    <a:ext uri="{9D8B030D-6E8A-4147-A177-3AD203B41FA5}">
                      <a16:colId xmlns:a16="http://schemas.microsoft.com/office/drawing/2014/main" val="3715717383"/>
                    </a:ext>
                  </a:extLst>
                </a:gridCol>
              </a:tblGrid>
              <a:tr h="2691828">
                <a:tc>
                  <a:txBody>
                    <a:bodyPr/>
                    <a:lstStyle/>
                    <a:p>
                      <a:pPr algn="ctr">
                        <a:lnSpc>
                          <a:spcPct val="150000"/>
                        </a:lnSpc>
                        <a:spcAft>
                          <a:spcPts val="1000"/>
                        </a:spcAft>
                      </a:pPr>
                      <a:r>
                        <a:rPr lang="az-Latn-AZ" sz="2000">
                          <a:effectLst/>
                        </a:rPr>
                        <a:t>Model </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Tutum ( L )</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Mator gücü (kVt)</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İstilik (kVt)</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dirty="0">
                          <a:effectLst/>
                        </a:rPr>
                        <a:t>Ümumi Ölçü (</a:t>
                      </a:r>
                      <a:r>
                        <a:rPr lang="az-Latn-AZ" sz="2000" dirty="0" err="1">
                          <a:effectLst/>
                        </a:rPr>
                        <a:t>mm</a:t>
                      </a:r>
                      <a:r>
                        <a:rPr lang="az-Latn-AZ" sz="2000" dirty="0">
                          <a:effectLst/>
                        </a:rPr>
                        <a:t>)</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Çəki (kq)</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7360820"/>
                  </a:ext>
                </a:extLst>
              </a:tr>
              <a:tr h="833234">
                <a:tc>
                  <a:txBody>
                    <a:bodyPr/>
                    <a:lstStyle/>
                    <a:p>
                      <a:pPr algn="ctr">
                        <a:lnSpc>
                          <a:spcPct val="150000"/>
                        </a:lnSpc>
                        <a:spcAft>
                          <a:spcPts val="1000"/>
                        </a:spcAft>
                      </a:pPr>
                      <a:r>
                        <a:rPr lang="az-Latn-AZ" sz="2000">
                          <a:effectLst/>
                        </a:rPr>
                        <a:t>CM50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50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1.5</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2</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dirty="0">
                          <a:effectLst/>
                        </a:rPr>
                        <a:t>1000*650*10</a:t>
                      </a:r>
                      <a:r>
                        <a:rPr lang="az-Latn-AZ" sz="2000" dirty="0">
                          <a:effectLst/>
                        </a:rPr>
                        <a:t>0</a:t>
                      </a:r>
                      <a:r>
                        <a:rPr lang="en-US" sz="2000" dirty="0">
                          <a:effectLst/>
                        </a:rPr>
                        <a:t>0</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320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1951450"/>
                  </a:ext>
                </a:extLst>
              </a:tr>
              <a:tr h="833234">
                <a:tc>
                  <a:txBody>
                    <a:bodyPr/>
                    <a:lstStyle/>
                    <a:p>
                      <a:pPr algn="ctr">
                        <a:lnSpc>
                          <a:spcPct val="150000"/>
                        </a:lnSpc>
                        <a:spcAft>
                          <a:spcPts val="1000"/>
                        </a:spcAft>
                      </a:pPr>
                      <a:r>
                        <a:rPr lang="az-Latn-AZ" sz="2000">
                          <a:effectLst/>
                        </a:rPr>
                        <a:t>CM500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500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15</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9</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a:effectLst/>
                        </a:rPr>
                        <a:t>2000*1860*1250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2500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9825099"/>
                  </a:ext>
                </a:extLst>
              </a:tr>
              <a:tr h="833234">
                <a:tc>
                  <a:txBody>
                    <a:bodyPr/>
                    <a:lstStyle/>
                    <a:p>
                      <a:pPr algn="ctr">
                        <a:lnSpc>
                          <a:spcPct val="150000"/>
                        </a:lnSpc>
                        <a:spcAft>
                          <a:spcPts val="1000"/>
                        </a:spcAft>
                      </a:pPr>
                      <a:r>
                        <a:rPr lang="az-Latn-AZ" sz="2000">
                          <a:effectLst/>
                        </a:rPr>
                        <a:t>CM1000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1000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22</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9</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a:effectLst/>
                        </a:rPr>
                        <a:t>3000*1400*1800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3450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28423511"/>
                  </a:ext>
                </a:extLst>
              </a:tr>
              <a:tr h="833234">
                <a:tc>
                  <a:txBody>
                    <a:bodyPr/>
                    <a:lstStyle/>
                    <a:p>
                      <a:pPr algn="ctr">
                        <a:lnSpc>
                          <a:spcPct val="150000"/>
                        </a:lnSpc>
                        <a:spcAft>
                          <a:spcPts val="1000"/>
                        </a:spcAft>
                      </a:pPr>
                      <a:r>
                        <a:rPr lang="az-Latn-AZ" sz="2000">
                          <a:effectLst/>
                        </a:rPr>
                        <a:t>CM2000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2000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45</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9</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a:effectLst/>
                        </a:rPr>
                        <a:t>3100*2000*2180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5300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2157781"/>
                  </a:ext>
                </a:extLst>
              </a:tr>
              <a:tr h="833234">
                <a:tc>
                  <a:txBody>
                    <a:bodyPr/>
                    <a:lstStyle/>
                    <a:p>
                      <a:pPr algn="ctr">
                        <a:lnSpc>
                          <a:spcPct val="150000"/>
                        </a:lnSpc>
                        <a:spcAft>
                          <a:spcPts val="1000"/>
                        </a:spcAft>
                      </a:pPr>
                      <a:r>
                        <a:rPr lang="az-Latn-AZ" sz="2000">
                          <a:effectLst/>
                        </a:rPr>
                        <a:t>CM3000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3000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55</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az-Latn-AZ" sz="2000">
                          <a:effectLst/>
                        </a:rPr>
                        <a:t>9</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a:effectLst/>
                        </a:rPr>
                        <a:t>3700*1900*1500</a:t>
                      </a:r>
                      <a:endParaRPr lang="az-Latn-AZ"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n-US" sz="2000" dirty="0">
                          <a:effectLst/>
                        </a:rPr>
                        <a:t>7000</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8680156"/>
                  </a:ext>
                </a:extLst>
              </a:tr>
            </a:tbl>
          </a:graphicData>
        </a:graphic>
      </p:graphicFrame>
      <p:pic>
        <p:nvPicPr>
          <p:cNvPr id="5" name="Şəkil 4">
            <a:extLst>
              <a:ext uri="{FF2B5EF4-FFF2-40B4-BE49-F238E27FC236}">
                <a16:creationId xmlns:a16="http://schemas.microsoft.com/office/drawing/2014/main" id="{E210A6CE-94A3-EB9A-BD97-32269037697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256588" cy="6858000"/>
          </a:xfrm>
          <a:prstGeom prst="rect">
            <a:avLst/>
          </a:prstGeom>
          <a:noFill/>
          <a:ln>
            <a:noFill/>
          </a:ln>
        </p:spPr>
      </p:pic>
    </p:spTree>
    <p:extLst>
      <p:ext uri="{BB962C8B-B14F-4D97-AF65-F5344CB8AC3E}">
        <p14:creationId xmlns:p14="http://schemas.microsoft.com/office/powerpoint/2010/main" val="1384726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DD990A9E-50C2-4107-9F9F-D353DF379BBF}"/>
              </a:ext>
            </a:extLst>
          </p:cNvPr>
          <p:cNvSpPr>
            <a:spLocks noGrp="1"/>
          </p:cNvSpPr>
          <p:nvPr>
            <p:ph idx="1"/>
          </p:nvPr>
        </p:nvSpPr>
        <p:spPr>
          <a:xfrm>
            <a:off x="0" y="1"/>
            <a:ext cx="12192000" cy="554182"/>
          </a:xfrm>
        </p:spPr>
        <p:txBody>
          <a:bodyPr>
            <a:normAutofit lnSpcReduction="10000"/>
          </a:bodyPr>
          <a:lstStyle/>
          <a:p>
            <a:r>
              <a:rPr lang="az-Latn-AZ" sz="3600" b="1" dirty="0">
                <a:solidFill>
                  <a:srgbClr val="000000"/>
                </a:solidFill>
                <a:effectLst/>
                <a:latin typeface="Times New Roman" panose="02020603050405020304" pitchFamily="18" charset="0"/>
                <a:ea typeface="Calibri" panose="020F0502020204030204" pitchFamily="34" charset="0"/>
                <a:cs typeface="SimSun" panose="02010600030101010101" pitchFamily="2" charset="-122"/>
              </a:rPr>
              <a:t>CM1000 maşını</a:t>
            </a:r>
            <a:endParaRPr lang="az-Latn-AZ" sz="3600" b="1" dirty="0">
              <a:solidFill>
                <a:srgbClr val="4F81BD"/>
              </a:solidFill>
              <a:effectLst/>
              <a:latin typeface="Calibri" panose="020F0502020204030204" pitchFamily="34" charset="0"/>
              <a:ea typeface="Calibri" panose="020F0502020204030204" pitchFamily="34" charset="0"/>
              <a:cs typeface="SimSun" panose="02010600030101010101" pitchFamily="2" charset="-122"/>
            </a:endParaRPr>
          </a:p>
          <a:p>
            <a:pPr marL="0" indent="0">
              <a:buNone/>
            </a:pPr>
            <a:endParaRPr lang="az-Latn-AZ" dirty="0"/>
          </a:p>
        </p:txBody>
      </p:sp>
      <p:pic>
        <p:nvPicPr>
          <p:cNvPr id="4" name="Şəkil 3">
            <a:extLst>
              <a:ext uri="{FF2B5EF4-FFF2-40B4-BE49-F238E27FC236}">
                <a16:creationId xmlns:a16="http://schemas.microsoft.com/office/drawing/2014/main" id="{51160894-A5C6-F816-500B-BDAA6B11A1AE}"/>
              </a:ext>
            </a:extLst>
          </p:cNvPr>
          <p:cNvPicPr>
            <a:picLocks noChangeAspect="1"/>
          </p:cNvPicPr>
          <p:nvPr/>
        </p:nvPicPr>
        <p:blipFill rotWithShape="1">
          <a:blip r:embed="rId2">
            <a:extLst>
              <a:ext uri="{28A0092B-C50C-407E-A947-70E740481C1C}">
                <a14:useLocalDpi xmlns:a14="http://schemas.microsoft.com/office/drawing/2010/main" val="0"/>
              </a:ext>
            </a:extLst>
          </a:blip>
          <a:srcRect t="4853"/>
          <a:stretch/>
        </p:blipFill>
        <p:spPr bwMode="auto">
          <a:xfrm>
            <a:off x="5417820" y="1478279"/>
            <a:ext cx="6672580" cy="5379720"/>
          </a:xfrm>
          <a:prstGeom prst="rect">
            <a:avLst/>
          </a:prstGeom>
          <a:noFill/>
          <a:ln>
            <a:noFill/>
          </a:ln>
          <a:extLst>
            <a:ext uri="{53640926-AAD7-44D8-BBD7-CCE9431645EC}">
              <a14:shadowObscured xmlns:a14="http://schemas.microsoft.com/office/drawing/2010/main"/>
            </a:ext>
          </a:extLst>
        </p:spPr>
      </p:pic>
      <p:pic>
        <p:nvPicPr>
          <p:cNvPr id="5" name="Şəkil 4">
            <a:extLst>
              <a:ext uri="{FF2B5EF4-FFF2-40B4-BE49-F238E27FC236}">
                <a16:creationId xmlns:a16="http://schemas.microsoft.com/office/drawing/2014/main" id="{BB77176E-52C0-E32F-ADB1-294AC69EB7D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78279"/>
            <a:ext cx="5417820" cy="5379720"/>
          </a:xfrm>
          <a:prstGeom prst="rect">
            <a:avLst/>
          </a:prstGeom>
          <a:noFill/>
          <a:ln>
            <a:noFill/>
          </a:ln>
        </p:spPr>
      </p:pic>
    </p:spTree>
    <p:extLst>
      <p:ext uri="{BB962C8B-B14F-4D97-AF65-F5344CB8AC3E}">
        <p14:creationId xmlns:p14="http://schemas.microsoft.com/office/powerpoint/2010/main" val="1152099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35D8BFBD-EC6D-49C9-BB73-A0C0D77B91F5}"/>
              </a:ext>
            </a:extLst>
          </p:cNvPr>
          <p:cNvSpPr>
            <a:spLocks noGrp="1"/>
          </p:cNvSpPr>
          <p:nvPr>
            <p:ph type="title"/>
          </p:nvPr>
        </p:nvSpPr>
        <p:spPr>
          <a:xfrm>
            <a:off x="0" y="1"/>
            <a:ext cx="12192000" cy="970670"/>
          </a:xfrm>
        </p:spPr>
        <p:txBody>
          <a:bodyPr/>
          <a:lstStyle/>
          <a:p>
            <a:pPr algn="ctr"/>
            <a:r>
              <a:rPr lang="az-Latn-AZ" b="1" dirty="0"/>
              <a:t>Riyazi modelləşdirmə tədqiqatın müasir üsuludur.</a:t>
            </a:r>
          </a:p>
        </p:txBody>
      </p:sp>
      <p:sp>
        <p:nvSpPr>
          <p:cNvPr id="3" name="Kontent Doldurucusu 2">
            <a:extLst>
              <a:ext uri="{FF2B5EF4-FFF2-40B4-BE49-F238E27FC236}">
                <a16:creationId xmlns:a16="http://schemas.microsoft.com/office/drawing/2014/main" id="{80026AE2-0809-0B03-C480-DFBA77C8C201}"/>
              </a:ext>
            </a:extLst>
          </p:cNvPr>
          <p:cNvSpPr>
            <a:spLocks noGrp="1"/>
          </p:cNvSpPr>
          <p:nvPr>
            <p:ph idx="1"/>
          </p:nvPr>
        </p:nvSpPr>
        <p:spPr>
          <a:xfrm>
            <a:off x="5387926" y="970671"/>
            <a:ext cx="6804074" cy="5887328"/>
          </a:xfrm>
        </p:spPr>
        <p:txBody>
          <a:bodyPr/>
          <a:lstStyle/>
          <a:p>
            <a:r>
              <a:rPr lang="az-Latn-AZ" dirty="0">
                <a:latin typeface="Times New Roman" panose="02020603050405020304" pitchFamily="18" charset="0"/>
                <a:cs typeface="Times New Roman" panose="02020603050405020304" pitchFamily="18" charset="0"/>
              </a:rPr>
              <a:t>Model tələb olunan obyektin görünüş formasını  və   reallıqda   iş prinsipini əks etdirən vasitədir . Model anlayışı iki formada təzahür edilir , obyektin  hazırlanmış forması kimi və ya araşdırılan prosesin və  hadisənin  təsir forması kimi . Model araşdırılan tədqiqat  obyektinin iş prinsipini birə bir görə bilər yada tədqiqat obyektinin xüsusiyyətlərini modelin üzərində əyani şəkildə izah oluna bilər . Tədqiqat modelində minimum vaxt sərf etməklə  texnoloji prosesin iş prinsipini  və parametrik xüsusiyyətlərini  , qurğunun məhsuldarlığı , istehsal olunacaq məsulun istehsal xərclərinin müəyyənləş dirilir .</a:t>
            </a:r>
          </a:p>
        </p:txBody>
      </p:sp>
      <p:pic>
        <p:nvPicPr>
          <p:cNvPr id="5" name="Picture 4" descr="A screenshot of a computer&#10;&#10;Description automatically generated">
            <a:extLst>
              <a:ext uri="{FF2B5EF4-FFF2-40B4-BE49-F238E27FC236}">
                <a16:creationId xmlns:a16="http://schemas.microsoft.com/office/drawing/2014/main" id="{4E29A92F-D5DE-8888-365D-6B56B29ED2CE}"/>
              </a:ext>
            </a:extLst>
          </p:cNvPr>
          <p:cNvPicPr>
            <a:picLocks noChangeAspect="1"/>
          </p:cNvPicPr>
          <p:nvPr/>
        </p:nvPicPr>
        <p:blipFill rotWithShape="1">
          <a:blip r:embed="rId2">
            <a:extLst>
              <a:ext uri="{28A0092B-C50C-407E-A947-70E740481C1C}">
                <a14:useLocalDpi xmlns:a14="http://schemas.microsoft.com/office/drawing/2010/main" val="0"/>
              </a:ext>
            </a:extLst>
          </a:blip>
          <a:srcRect l="29423" t="50000" r="29038" b="7509"/>
          <a:stretch/>
        </p:blipFill>
        <p:spPr>
          <a:xfrm>
            <a:off x="98475" y="1473589"/>
            <a:ext cx="5289452" cy="3464171"/>
          </a:xfrm>
          <a:prstGeom prst="rect">
            <a:avLst/>
          </a:prstGeom>
        </p:spPr>
      </p:pic>
    </p:spTree>
    <p:extLst>
      <p:ext uri="{BB962C8B-B14F-4D97-AF65-F5344CB8AC3E}">
        <p14:creationId xmlns:p14="http://schemas.microsoft.com/office/powerpoint/2010/main" val="3623958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82789E7F-D66B-93D4-6724-EB31B9BAD354}"/>
              </a:ext>
            </a:extLst>
          </p:cNvPr>
          <p:cNvSpPr>
            <a:spLocks noGrp="1"/>
          </p:cNvSpPr>
          <p:nvPr>
            <p:ph idx="1"/>
          </p:nvPr>
        </p:nvSpPr>
        <p:spPr>
          <a:xfrm>
            <a:off x="0" y="0"/>
            <a:ext cx="12099636" cy="2595418"/>
          </a:xfrm>
        </p:spPr>
        <p:txBody>
          <a:bodyPr/>
          <a:lstStyle/>
          <a:p>
            <a:r>
              <a:rPr lang="az-Latn-AZ" dirty="0"/>
              <a:t>Şokolad maşının daxili mühitini </a:t>
            </a:r>
            <a:r>
              <a:rPr lang="az-Latn-AZ" dirty="0" err="1"/>
              <a:t>modeləşdirən</a:t>
            </a:r>
            <a:r>
              <a:rPr lang="az-Latn-AZ" dirty="0"/>
              <a:t> zaman xırdalanma prosesinə  və xırdalanma dərəcəsinə aid əməliyyatlar bir mühitdə baxılır .Nümunə kimi mürəkkəb qapalı və sadə açıq  mühitlərdə xırdalanma prosesi aparılır. Xırdalanma prosesinin parametrik işarələri  şəkildə  göstərilib .</a:t>
            </a:r>
            <a:r>
              <a:rPr lang="az-Latn-AZ" sz="1800" dirty="0">
                <a:solidFill>
                  <a:srgbClr val="000000"/>
                </a:solidFill>
                <a:effectLst/>
                <a:latin typeface="Times New Roman" panose="02020603050405020304" pitchFamily="18" charset="0"/>
                <a:ea typeface="Calibri" panose="020F0502020204030204" pitchFamily="34" charset="0"/>
              </a:rPr>
              <a:t> </a:t>
            </a:r>
            <a:r>
              <a:rPr lang="az-Latn-AZ" dirty="0">
                <a:solidFill>
                  <a:srgbClr val="000000"/>
                </a:solidFill>
                <a:effectLst/>
                <a:latin typeface="Times New Roman" panose="02020603050405020304" pitchFamily="18" charset="0"/>
                <a:ea typeface="Calibri" panose="020F0502020204030204" pitchFamily="34" charset="0"/>
              </a:rPr>
              <a:t>Açıq kontorlu xırdalama</a:t>
            </a:r>
            <a:r>
              <a:rPr lang="az-Latn-AZ" b="1" dirty="0">
                <a:solidFill>
                  <a:srgbClr val="000000"/>
                </a:solidFill>
                <a:effectLst/>
                <a:latin typeface="Times New Roman" panose="02020603050405020304" pitchFamily="18" charset="0"/>
                <a:ea typeface="Calibri" panose="020F0502020204030204" pitchFamily="34" charset="0"/>
              </a:rPr>
              <a:t>(üyütmə )</a:t>
            </a:r>
            <a:r>
              <a:rPr lang="az-Latn-AZ" dirty="0">
                <a:solidFill>
                  <a:srgbClr val="000000"/>
                </a:solidFill>
                <a:effectLst/>
                <a:latin typeface="Times New Roman" panose="02020603050405020304" pitchFamily="18" charset="0"/>
                <a:ea typeface="Calibri" panose="020F0502020204030204" pitchFamily="34" charset="0"/>
              </a:rPr>
              <a:t>.</a:t>
            </a:r>
            <a:r>
              <a:rPr lang="az-Latn-AZ" sz="1800" dirty="0">
                <a:solidFill>
                  <a:srgbClr val="000000"/>
                </a:solidFill>
                <a:effectLst/>
                <a:latin typeface="Times New Roman" panose="02020603050405020304" pitchFamily="18" charset="0"/>
                <a:ea typeface="Calibri" panose="020F0502020204030204" pitchFamily="34" charset="0"/>
              </a:rPr>
              <a:t> </a:t>
            </a:r>
            <a:r>
              <a:rPr lang="az-Latn-AZ" dirty="0">
                <a:solidFill>
                  <a:srgbClr val="000000"/>
                </a:solidFill>
                <a:effectLst/>
                <a:latin typeface="Times New Roman" panose="02020603050405020304" pitchFamily="18" charset="0"/>
                <a:ea typeface="Calibri" panose="020F0502020204030204" pitchFamily="34" charset="0"/>
              </a:rPr>
              <a:t>Qapalı konturlu xırdalanma</a:t>
            </a:r>
            <a:r>
              <a:rPr lang="az-Latn-AZ" b="1" dirty="0">
                <a:solidFill>
                  <a:srgbClr val="000000"/>
                </a:solidFill>
                <a:effectLst/>
                <a:latin typeface="Times New Roman" panose="02020603050405020304" pitchFamily="18" charset="0"/>
                <a:ea typeface="Calibri" panose="020F0502020204030204" pitchFamily="34" charset="0"/>
              </a:rPr>
              <a:t> (üyütmə )</a:t>
            </a:r>
            <a:r>
              <a:rPr lang="az-Latn-AZ" dirty="0">
                <a:solidFill>
                  <a:srgbClr val="000000"/>
                </a:solidFill>
                <a:effectLst/>
                <a:latin typeface="Times New Roman" panose="02020603050405020304" pitchFamily="18" charset="0"/>
                <a:ea typeface="Calibri" panose="020F0502020204030204" pitchFamily="34" charset="0"/>
              </a:rPr>
              <a:t>.</a:t>
            </a:r>
            <a:endParaRPr lang="az-Latn-AZ" dirty="0"/>
          </a:p>
        </p:txBody>
      </p:sp>
      <p:pic>
        <p:nvPicPr>
          <p:cNvPr id="4" name="Picture 4">
            <a:extLst>
              <a:ext uri="{FF2B5EF4-FFF2-40B4-BE49-F238E27FC236}">
                <a16:creationId xmlns:a16="http://schemas.microsoft.com/office/drawing/2014/main" id="{3B11768A-DC49-EBE2-D1CF-D7FBAA49884C}"/>
              </a:ext>
            </a:extLst>
          </p:cNvPr>
          <p:cNvPicPr>
            <a:picLocks noChangeAspect="1"/>
          </p:cNvPicPr>
          <p:nvPr/>
        </p:nvPicPr>
        <p:blipFill>
          <a:blip r:embed="rId2">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5799801" y="2184742"/>
            <a:ext cx="5223298" cy="4585514"/>
          </a:xfrm>
          <a:prstGeom prst="rect">
            <a:avLst/>
          </a:prstGeom>
        </p:spPr>
      </p:pic>
      <p:pic>
        <p:nvPicPr>
          <p:cNvPr id="5" name="Picture 5" descr="SKM_C284e23052517590 (1).pdf - Adobe Acrobat Reader (64-bit)">
            <a:extLst>
              <a:ext uri="{FF2B5EF4-FFF2-40B4-BE49-F238E27FC236}">
                <a16:creationId xmlns:a16="http://schemas.microsoft.com/office/drawing/2014/main" id="{9F4A96AC-E47C-1660-9C50-C478320D428E}"/>
              </a:ext>
            </a:extLst>
          </p:cNvPr>
          <p:cNvPicPr>
            <a:picLocks noChangeAspect="1"/>
          </p:cNvPicPr>
          <p:nvPr/>
        </p:nvPicPr>
        <p:blipFill rotWithShape="1">
          <a:blip r:embed="rId4">
            <a:extLst>
              <a:ext uri="{28A0092B-C50C-407E-A947-70E740481C1C}">
                <a14:useLocalDpi xmlns:a14="http://schemas.microsoft.com/office/drawing/2010/main" val="0"/>
              </a:ext>
            </a:extLst>
          </a:blip>
          <a:srcRect l="42641" t="31892" r="29833" b="1390"/>
          <a:stretch/>
        </p:blipFill>
        <p:spPr bwMode="auto">
          <a:xfrm>
            <a:off x="92364" y="1881668"/>
            <a:ext cx="4897725" cy="48885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91395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3A8BC41-5D59-A25B-4281-32330EA7E75F}"/>
                  </a:ext>
                </a:extLst>
              </p:cNvPr>
              <p:cNvSpPr>
                <a:spLocks noGrp="1"/>
              </p:cNvSpPr>
              <p:nvPr>
                <p:ph idx="1"/>
              </p:nvPr>
            </p:nvSpPr>
            <p:spPr>
              <a:xfrm>
                <a:off x="0" y="6195060"/>
                <a:ext cx="12192000" cy="662940"/>
              </a:xfrm>
            </p:spPr>
            <p:txBody>
              <a:bodyPr/>
              <a:lstStyle/>
              <a:p>
                <a:r>
                  <a:rPr lang="az-Latn-AZ" sz="1800" dirty="0">
                    <a:solidFill>
                      <a:srgbClr val="000000"/>
                    </a:solidFill>
                    <a:effectLst/>
                    <a:latin typeface="Times New Roman" panose="02020603050405020304" pitchFamily="18" charset="0"/>
                    <a:ea typeface="Calibri" panose="020F0502020204030204" pitchFamily="34" charset="0"/>
                  </a:rPr>
                  <a:t>Qarışdırma prosesinin modeləşdirilməsi</a:t>
                </a:r>
                <a:r>
                  <a:rPr lang="az-Latn-AZ" sz="1800" dirty="0">
                    <a:effectLst/>
                    <a:latin typeface="Times New Roman" panose="02020603050405020304" pitchFamily="18" charset="0"/>
                    <a:ea typeface="Calibri" panose="020F0502020204030204" pitchFamily="34" charset="0"/>
                  </a:rPr>
                  <a:t> </a:t>
                </a:r>
                <a:r>
                  <a:rPr lang="az-Latn-AZ" sz="1800" dirty="0">
                    <a:solidFill>
                      <a:srgbClr val="000000"/>
                    </a:solidFill>
                    <a:effectLst/>
                    <a:latin typeface="Times New Roman" panose="02020603050405020304" pitchFamily="18" charset="0"/>
                    <a:ea typeface="Calibri" panose="020F0502020204030204" pitchFamily="34" charset="0"/>
                  </a:rPr>
                  <a:t>Qurğuya G</a:t>
                </a:r>
                <a:r>
                  <a:rPr lang="az-Latn-AZ" sz="1800" dirty="0">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a:t>₁</a:t>
                </a:r>
                <a:r>
                  <a:rPr lang="az-Latn-AZ" sz="1800" dirty="0">
                    <a:solidFill>
                      <a:srgbClr val="000000"/>
                    </a:solidFill>
                    <a:effectLst/>
                    <a:latin typeface="Times New Roman" panose="02020603050405020304" pitchFamily="18" charset="0"/>
                    <a:ea typeface="Calibri" panose="020F0502020204030204" pitchFamily="34" charset="0"/>
                  </a:rPr>
                  <a:t>, G</a:t>
                </a:r>
                <a:r>
                  <a:rPr lang="az-Latn-AZ" sz="1800" dirty="0">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a:t>₂</a:t>
                </a:r>
                <a:r>
                  <a:rPr lang="az-Latn-AZ" sz="1800" dirty="0">
                    <a:solidFill>
                      <a:srgbClr val="000000"/>
                    </a:solidFill>
                    <a:effectLst/>
                    <a:latin typeface="Times New Roman" panose="02020603050405020304" pitchFamily="18" charset="0"/>
                    <a:ea typeface="Calibri" panose="020F0502020204030204" pitchFamily="34" charset="0"/>
                  </a:rPr>
                  <a:t> miqdarda, c, C</a:t>
                </a:r>
                <a:r>
                  <a:rPr lang="az-Latn-AZ" sz="1800" dirty="0">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a:t>₂</a:t>
                </a:r>
                <a:r>
                  <a:rPr lang="az-Latn-AZ" sz="1800" dirty="0">
                    <a:solidFill>
                      <a:srgbClr val="000000"/>
                    </a:solidFill>
                    <a:effectLst/>
                    <a:latin typeface="Times New Roman" panose="02020603050405020304" pitchFamily="18" charset="0"/>
                    <a:ea typeface="Calibri" panose="020F0502020204030204" pitchFamily="34" charset="0"/>
                  </a:rPr>
                  <a:t> qatılıqda məhsullar daxil olur və </a:t>
                </a:r>
                <a14:m>
                  <m:oMath xmlns:m="http://schemas.openxmlformats.org/officeDocument/2006/math">
                    <m:sSub>
                      <m:sSubPr>
                        <m:ctrlPr>
                          <a:rPr lang="az-Latn-AZ"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𝐺</m:t>
                        </m:r>
                      </m:e>
                      <m:sub>
                        <m:r>
                          <a:rPr lang="az-Latn-AZ"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sub>
                    </m:sSub>
                  </m:oMath>
                </a14:m>
                <a:r>
                  <a:rPr lang="az-Latn-AZ" sz="1800" dirty="0">
                    <a:solidFill>
                      <a:srgbClr val="000000"/>
                    </a:solidFill>
                    <a:effectLst/>
                    <a:latin typeface="Times New Roman" panose="02020603050405020304" pitchFamily="18" charset="0"/>
                    <a:ea typeface="Calibri" panose="020F0502020204030204" pitchFamily="34" charset="0"/>
                  </a:rPr>
                  <a:t>, </a:t>
                </a:r>
                <a14:m>
                  <m:oMath xmlns:m="http://schemas.openxmlformats.org/officeDocument/2006/math">
                    <m:sSub>
                      <m:sSubPr>
                        <m:ctrlPr>
                          <a:rPr lang="az-Latn-AZ"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az-Latn-AZ"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az-Latn-AZ"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m:t>
                        </m:r>
                      </m:sub>
                    </m:sSub>
                  </m:oMath>
                </a14:m>
                <a:r>
                  <a:rPr lang="az-Latn-AZ" sz="1800" dirty="0">
                    <a:solidFill>
                      <a:srgbClr val="000000"/>
                    </a:solidFill>
                    <a:effectLst/>
                    <a:latin typeface="Times New Roman" panose="02020603050405020304" pitchFamily="18" charset="0"/>
                    <a:ea typeface="Calibri" panose="020F0502020204030204" pitchFamily="34" charset="0"/>
                  </a:rPr>
                  <a:t>miqdarda </a:t>
                </a:r>
                <a:r>
                  <a:rPr lang="az-Latn-AZ" sz="1800" dirty="0" err="1">
                    <a:solidFill>
                      <a:srgbClr val="000000"/>
                    </a:solidFill>
                    <a:effectLst/>
                    <a:latin typeface="Times New Roman" panose="02020603050405020304" pitchFamily="18" charset="0"/>
                    <a:ea typeface="Calibri" panose="020F0502020204030204" pitchFamily="34" charset="0"/>
                  </a:rPr>
                  <a:t>va</a:t>
                </a:r>
                <a:r>
                  <a:rPr lang="az-Latn-AZ" sz="1800" dirty="0">
                    <a:solidFill>
                      <a:srgbClr val="000000"/>
                    </a:solidFill>
                    <a:effectLst/>
                    <a:latin typeface="Times New Roman" panose="02020603050405020304" pitchFamily="18" charset="0"/>
                    <a:ea typeface="Calibri" panose="020F0502020204030204" pitchFamily="34" charset="0"/>
                  </a:rPr>
                  <a:t> qatılıqda son məhsul kənar olunur.</a:t>
                </a:r>
                <a:endParaRPr lang="az-Latn-AZ" dirty="0"/>
              </a:p>
            </p:txBody>
          </p:sp>
        </mc:Choice>
        <mc:Fallback xmlns="">
          <p:sp>
            <p:nvSpPr>
              <p:cNvPr id="3" name="Content Placeholder 2">
                <a:extLst>
                  <a:ext uri="{FF2B5EF4-FFF2-40B4-BE49-F238E27FC236}">
                    <a16:creationId xmlns:a16="http://schemas.microsoft.com/office/drawing/2014/main" id="{03A8BC41-5D59-A25B-4281-32330EA7E75F}"/>
                  </a:ext>
                </a:extLst>
              </p:cNvPr>
              <p:cNvSpPr>
                <a:spLocks noGrp="1" noRot="1" noChangeAspect="1" noMove="1" noResize="1" noEditPoints="1" noAdjustHandles="1" noChangeArrowheads="1" noChangeShapeType="1" noTextEdit="1"/>
              </p:cNvSpPr>
              <p:nvPr>
                <p:ph idx="1"/>
              </p:nvPr>
            </p:nvSpPr>
            <p:spPr>
              <a:xfrm>
                <a:off x="0" y="6195060"/>
                <a:ext cx="12192000" cy="662940"/>
              </a:xfrm>
              <a:blipFill>
                <a:blip r:embed="rId2"/>
                <a:stretch>
                  <a:fillRect l="-300" t="-9174" b="-1835"/>
                </a:stretch>
              </a:blipFill>
            </p:spPr>
            <p:txBody>
              <a:bodyPr/>
              <a:lstStyle/>
              <a:p>
                <a:r>
                  <a:rPr lang="az-Latn-AZ">
                    <a:noFill/>
                  </a:rPr>
                  <a:t> </a:t>
                </a:r>
              </a:p>
            </p:txBody>
          </p:sp>
        </mc:Fallback>
      </mc:AlternateContent>
      <p:pic>
        <p:nvPicPr>
          <p:cNvPr id="6" name="Picture 5" descr="SKM_C284e23052517590 (1).pdf - Adobe Acrobat Reader (64-bit)">
            <a:extLst>
              <a:ext uri="{FF2B5EF4-FFF2-40B4-BE49-F238E27FC236}">
                <a16:creationId xmlns:a16="http://schemas.microsoft.com/office/drawing/2014/main" id="{54DA16E1-C17F-E0EA-307A-27591D61E756}"/>
              </a:ext>
            </a:extLst>
          </p:cNvPr>
          <p:cNvPicPr>
            <a:picLocks noChangeAspect="1"/>
          </p:cNvPicPr>
          <p:nvPr/>
        </p:nvPicPr>
        <p:blipFill rotWithShape="1">
          <a:blip r:embed="rId3">
            <a:extLst>
              <a:ext uri="{28A0092B-C50C-407E-A947-70E740481C1C}">
                <a14:useLocalDpi xmlns:a14="http://schemas.microsoft.com/office/drawing/2010/main" val="0"/>
              </a:ext>
            </a:extLst>
          </a:blip>
          <a:srcRect l="13352" t="28097" r="59731" b="10887"/>
          <a:stretch/>
        </p:blipFill>
        <p:spPr bwMode="auto">
          <a:xfrm>
            <a:off x="3250022" y="480060"/>
            <a:ext cx="5313284" cy="54978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04998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C134B8D8-8EF5-58A2-3DF6-1AE8CBBB9098}"/>
              </a:ext>
            </a:extLst>
          </p:cNvPr>
          <p:cNvSpPr>
            <a:spLocks noGrp="1"/>
          </p:cNvSpPr>
          <p:nvPr>
            <p:ph idx="1"/>
          </p:nvPr>
        </p:nvSpPr>
        <p:spPr>
          <a:xfrm>
            <a:off x="64655" y="147783"/>
            <a:ext cx="11822545" cy="766618"/>
          </a:xfrm>
        </p:spPr>
        <p:txBody>
          <a:bodyPr/>
          <a:lstStyle/>
          <a:p>
            <a:r>
              <a:rPr lang="az-Latn-AZ" b="0" dirty="0">
                <a:solidFill>
                  <a:srgbClr val="000000"/>
                </a:solidFill>
                <a:effectLst/>
                <a:latin typeface="Times New Roman" panose="02020603050405020304" pitchFamily="18" charset="0"/>
                <a:ea typeface="Calibri" panose="020F0502020204030204" pitchFamily="34" charset="0"/>
                <a:cs typeface="SimSun" panose="02010600030101010101" pitchFamily="2" charset="-122"/>
              </a:rPr>
              <a:t>Şokolad emalı qurğusunun texnoloji sxemi </a:t>
            </a:r>
            <a:endParaRPr lang="az-Latn-AZ" b="1" dirty="0">
              <a:solidFill>
                <a:srgbClr val="4F81BD"/>
              </a:solidFill>
              <a:effectLst/>
              <a:latin typeface="Calibri" panose="020F0502020204030204" pitchFamily="34" charset="0"/>
              <a:ea typeface="Calibri" panose="020F0502020204030204" pitchFamily="34" charset="0"/>
              <a:cs typeface="SimSun" panose="02010600030101010101" pitchFamily="2" charset="-122"/>
            </a:endParaRPr>
          </a:p>
          <a:p>
            <a:endParaRPr lang="az-Latn-AZ" dirty="0"/>
          </a:p>
        </p:txBody>
      </p:sp>
      <p:pic>
        <p:nvPicPr>
          <p:cNvPr id="4" name="Picture 1" descr="A picture containing sketch, drawing, diagram, line art&#10;&#10;Description automatically generated">
            <a:extLst>
              <a:ext uri="{FF2B5EF4-FFF2-40B4-BE49-F238E27FC236}">
                <a16:creationId xmlns:a16="http://schemas.microsoft.com/office/drawing/2014/main" id="{A30FE4AC-D197-7330-33CD-068E4847E7C7}"/>
              </a:ext>
            </a:extLst>
          </p:cNvPr>
          <p:cNvPicPr>
            <a:picLocks noChangeAspect="1"/>
          </p:cNvPicPr>
          <p:nvPr/>
        </p:nvPicPr>
        <p:blipFill rotWithShape="1">
          <a:blip r:embed="rId2">
            <a:extLst>
              <a:ext uri="{28A0092B-C50C-407E-A947-70E740481C1C}">
                <a14:useLocalDpi xmlns:a14="http://schemas.microsoft.com/office/drawing/2010/main" val="0"/>
              </a:ext>
            </a:extLst>
          </a:blip>
          <a:srcRect l="4250" t="922" r="6735" b="902"/>
          <a:stretch/>
        </p:blipFill>
        <p:spPr bwMode="auto">
          <a:xfrm>
            <a:off x="3140364" y="803564"/>
            <a:ext cx="4738254" cy="570671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50714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63C29D-2C51-9DA3-ABF7-8B6A30AD495C}"/>
              </a:ext>
            </a:extLst>
          </p:cNvPr>
          <p:cNvSpPr>
            <a:spLocks noGrp="1"/>
          </p:cNvSpPr>
          <p:nvPr>
            <p:ph idx="1"/>
          </p:nvPr>
        </p:nvSpPr>
        <p:spPr>
          <a:xfrm>
            <a:off x="0" y="6103620"/>
            <a:ext cx="12092940" cy="754380"/>
          </a:xfrm>
        </p:spPr>
        <p:txBody>
          <a:bodyPr>
            <a:normAutofit/>
          </a:bodyPr>
          <a:lstStyle/>
          <a:p>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Qeyd : silindrin qapağını bağlamaq üçün M14 bolt və  qaykadan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yasdıqların</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qapağını bağlamaq üçün M12 bolt və  qaykadan , xırdalayıcı val ilə qapağını nizamlamaq üçün M8 bolt və  qaykadan istifadə ovunmuşdur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az-Latn-AZ" dirty="0"/>
          </a:p>
        </p:txBody>
      </p:sp>
      <p:pic>
        <p:nvPicPr>
          <p:cNvPr id="4" name="Şəkil 20" descr="YENİ YIĞIM Assem1.PDF - Adobe Acrobat Reader (32-bit)">
            <a:extLst>
              <a:ext uri="{FF2B5EF4-FFF2-40B4-BE49-F238E27FC236}">
                <a16:creationId xmlns:a16="http://schemas.microsoft.com/office/drawing/2014/main" id="{71B0BCF2-0E48-B143-FBA4-CE7CDB66D08F}"/>
              </a:ext>
            </a:extLst>
          </p:cNvPr>
          <p:cNvPicPr>
            <a:picLocks noChangeAspect="1"/>
          </p:cNvPicPr>
          <p:nvPr/>
        </p:nvPicPr>
        <p:blipFill rotWithShape="1">
          <a:blip r:embed="rId2">
            <a:extLst>
              <a:ext uri="{28A0092B-C50C-407E-A947-70E740481C1C}">
                <a14:useLocalDpi xmlns:a14="http://schemas.microsoft.com/office/drawing/2010/main" val="0"/>
              </a:ext>
            </a:extLst>
          </a:blip>
          <a:srcRect l="35571" t="15683" r="33391" b="23871"/>
          <a:stretch/>
        </p:blipFill>
        <p:spPr bwMode="auto">
          <a:xfrm>
            <a:off x="3234690" y="0"/>
            <a:ext cx="5878830" cy="58118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02383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7346CC9-D8EC-DBAE-AA1D-F6592B97D65F}"/>
              </a:ext>
            </a:extLst>
          </p:cNvPr>
          <p:cNvSpPr>
            <a:spLocks noGrp="1"/>
          </p:cNvSpPr>
          <p:nvPr>
            <p:ph idx="1"/>
          </p:nvPr>
        </p:nvSpPr>
        <p:spPr>
          <a:xfrm>
            <a:off x="80010" y="0"/>
            <a:ext cx="11273790" cy="6176963"/>
          </a:xfrm>
        </p:spPr>
        <p:txBody>
          <a:bodyPr/>
          <a:lstStyle/>
          <a:p>
            <a:r>
              <a:rPr lang="az-Latn-AZ" sz="1800" b="1" kern="0" dirty="0">
                <a:solidFill>
                  <a:srgbClr val="000000"/>
                </a:solidFill>
                <a:effectLst/>
                <a:latin typeface="Times New Roman" panose="02020603050405020304" pitchFamily="18" charset="0"/>
                <a:ea typeface="SimSun" panose="02010600030101010101" pitchFamily="2" charset="-122"/>
                <a:cs typeface="SimSun" panose="02010600030101010101" pitchFamily="2" charset="-122"/>
              </a:rPr>
              <a:t>Əlavələr</a:t>
            </a:r>
            <a:endParaRPr lang="az-Latn-AZ" sz="1800" b="1" kern="0" dirty="0">
              <a:solidFill>
                <a:srgbClr val="365F91"/>
              </a:solidFill>
              <a:effectLst/>
              <a:latin typeface="Cambria" panose="02040503050406030204" pitchFamily="18" charset="0"/>
              <a:ea typeface="SimSun" panose="02010600030101010101" pitchFamily="2" charset="-122"/>
              <a:cs typeface="SimSun" panose="02010600030101010101" pitchFamily="2" charset="-122"/>
            </a:endParaRPr>
          </a:p>
          <a:p>
            <a:endParaRPr lang="az-Latn-AZ" dirty="0"/>
          </a:p>
        </p:txBody>
      </p:sp>
      <p:pic>
        <p:nvPicPr>
          <p:cNvPr id="5" name="Şəkil 5" descr="yeni TEXNİKİ RƏSİM gövdə 1 QR 90033.91.PDF - Adobe Acrobat Reader (32-bit)">
            <a:extLst>
              <a:ext uri="{FF2B5EF4-FFF2-40B4-BE49-F238E27FC236}">
                <a16:creationId xmlns:a16="http://schemas.microsoft.com/office/drawing/2014/main" id="{0741ACFA-9739-D1AC-F884-890169810401}"/>
              </a:ext>
            </a:extLst>
          </p:cNvPr>
          <p:cNvPicPr>
            <a:picLocks noChangeAspect="1"/>
          </p:cNvPicPr>
          <p:nvPr/>
        </p:nvPicPr>
        <p:blipFill rotWithShape="1">
          <a:blip r:embed="rId2">
            <a:extLst>
              <a:ext uri="{28A0092B-C50C-407E-A947-70E740481C1C}">
                <a14:useLocalDpi xmlns:a14="http://schemas.microsoft.com/office/drawing/2010/main" val="0"/>
              </a:ext>
            </a:extLst>
          </a:blip>
          <a:srcRect l="35166" t="15861" r="32802" b="965"/>
          <a:stretch/>
        </p:blipFill>
        <p:spPr bwMode="auto">
          <a:xfrm>
            <a:off x="3160159" y="0"/>
            <a:ext cx="5755241"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27863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13CDE82-3DCE-7B95-10A3-2A8ABE26FD71}"/>
              </a:ext>
            </a:extLst>
          </p:cNvPr>
          <p:cNvPicPr>
            <a:picLocks noGrp="1" noChangeAspect="1"/>
          </p:cNvPicPr>
          <p:nvPr>
            <p:ph idx="1"/>
          </p:nvPr>
        </p:nvPicPr>
        <p:blipFill>
          <a:blip r:embed="rId2"/>
          <a:stretch>
            <a:fillRect/>
          </a:stretch>
        </p:blipFill>
        <p:spPr>
          <a:xfrm>
            <a:off x="3325658" y="0"/>
            <a:ext cx="5166832" cy="6858000"/>
          </a:xfrm>
          <a:prstGeom prst="rect">
            <a:avLst/>
          </a:prstGeom>
        </p:spPr>
      </p:pic>
    </p:spTree>
    <p:extLst>
      <p:ext uri="{BB962C8B-B14F-4D97-AF65-F5344CB8AC3E}">
        <p14:creationId xmlns:p14="http://schemas.microsoft.com/office/powerpoint/2010/main" val="3797551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6250A1B-54E9-829B-3660-99496DCD5A58}"/>
              </a:ext>
            </a:extLst>
          </p:cNvPr>
          <p:cNvPicPr>
            <a:picLocks noGrp="1" noChangeAspect="1"/>
          </p:cNvPicPr>
          <p:nvPr>
            <p:ph idx="1"/>
          </p:nvPr>
        </p:nvPicPr>
        <p:blipFill>
          <a:blip r:embed="rId2"/>
          <a:stretch>
            <a:fillRect/>
          </a:stretch>
        </p:blipFill>
        <p:spPr>
          <a:xfrm>
            <a:off x="3280410" y="0"/>
            <a:ext cx="5143560" cy="6858000"/>
          </a:xfrm>
          <a:prstGeom prst="rect">
            <a:avLst/>
          </a:prstGeom>
        </p:spPr>
      </p:pic>
    </p:spTree>
    <p:extLst>
      <p:ext uri="{BB962C8B-B14F-4D97-AF65-F5344CB8AC3E}">
        <p14:creationId xmlns:p14="http://schemas.microsoft.com/office/powerpoint/2010/main" val="756167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6D84E16-EE4D-6BBE-D7E2-DC686FEB567E}"/>
              </a:ext>
            </a:extLst>
          </p:cNvPr>
          <p:cNvPicPr>
            <a:picLocks noGrp="1" noChangeAspect="1"/>
          </p:cNvPicPr>
          <p:nvPr>
            <p:ph idx="1"/>
          </p:nvPr>
        </p:nvPicPr>
        <p:blipFill>
          <a:blip r:embed="rId2"/>
          <a:stretch>
            <a:fillRect/>
          </a:stretch>
        </p:blipFill>
        <p:spPr>
          <a:xfrm>
            <a:off x="3177540" y="0"/>
            <a:ext cx="5372099" cy="6858000"/>
          </a:xfrm>
          <a:prstGeom prst="rect">
            <a:avLst/>
          </a:prstGeom>
        </p:spPr>
      </p:pic>
    </p:spTree>
    <p:extLst>
      <p:ext uri="{BB962C8B-B14F-4D97-AF65-F5344CB8AC3E}">
        <p14:creationId xmlns:p14="http://schemas.microsoft.com/office/powerpoint/2010/main" val="3516517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3FE6AAE-C966-B4EB-61A7-D3315B554721}"/>
              </a:ext>
            </a:extLst>
          </p:cNvPr>
          <p:cNvPicPr>
            <a:picLocks noGrp="1" noChangeAspect="1"/>
          </p:cNvPicPr>
          <p:nvPr>
            <p:ph idx="1"/>
          </p:nvPr>
        </p:nvPicPr>
        <p:blipFill>
          <a:blip r:embed="rId2"/>
          <a:stretch>
            <a:fillRect/>
          </a:stretch>
        </p:blipFill>
        <p:spPr>
          <a:xfrm>
            <a:off x="3063240" y="0"/>
            <a:ext cx="5943600" cy="6858000"/>
          </a:xfrm>
          <a:prstGeom prst="rect">
            <a:avLst/>
          </a:prstGeom>
        </p:spPr>
      </p:pic>
    </p:spTree>
    <p:extLst>
      <p:ext uri="{BB962C8B-B14F-4D97-AF65-F5344CB8AC3E}">
        <p14:creationId xmlns:p14="http://schemas.microsoft.com/office/powerpoint/2010/main" val="1390951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9625655-D6D9-56B5-108B-57020BA3AFA4}"/>
              </a:ext>
            </a:extLst>
          </p:cNvPr>
          <p:cNvPicPr>
            <a:picLocks noGrp="1" noChangeAspect="1"/>
          </p:cNvPicPr>
          <p:nvPr>
            <p:ph idx="1"/>
          </p:nvPr>
        </p:nvPicPr>
        <p:blipFill>
          <a:blip r:embed="rId2"/>
          <a:stretch>
            <a:fillRect/>
          </a:stretch>
        </p:blipFill>
        <p:spPr>
          <a:xfrm>
            <a:off x="3394710" y="0"/>
            <a:ext cx="5440680" cy="6858000"/>
          </a:xfrm>
          <a:prstGeom prst="rect">
            <a:avLst/>
          </a:prstGeom>
        </p:spPr>
      </p:pic>
    </p:spTree>
    <p:extLst>
      <p:ext uri="{BB962C8B-B14F-4D97-AF65-F5344CB8AC3E}">
        <p14:creationId xmlns:p14="http://schemas.microsoft.com/office/powerpoint/2010/main" val="3190992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C933B8CA-0D13-D1C0-BB9B-3A46BE052D3F}"/>
              </a:ext>
            </a:extLst>
          </p:cNvPr>
          <p:cNvSpPr>
            <a:spLocks noGrp="1"/>
          </p:cNvSpPr>
          <p:nvPr>
            <p:ph type="title"/>
          </p:nvPr>
        </p:nvSpPr>
        <p:spPr/>
        <p:txBody>
          <a:bodyPr/>
          <a:lstStyle/>
          <a:p>
            <a:r>
              <a:rPr lang="az-Latn-AZ" dirty="0" err="1"/>
              <a:t>Modelləşdiriləcək</a:t>
            </a:r>
            <a:r>
              <a:rPr lang="az-Latn-AZ" dirty="0"/>
              <a:t> obyektlərə klassik və sistemli yanaşma.</a:t>
            </a:r>
          </a:p>
        </p:txBody>
      </p:sp>
      <p:sp>
        <p:nvSpPr>
          <p:cNvPr id="3" name="Kontent Doldurucusu 2">
            <a:extLst>
              <a:ext uri="{FF2B5EF4-FFF2-40B4-BE49-F238E27FC236}">
                <a16:creationId xmlns:a16="http://schemas.microsoft.com/office/drawing/2014/main" id="{FC1691CD-B4E0-E0B5-FBA3-6608AE703721}"/>
              </a:ext>
            </a:extLst>
          </p:cNvPr>
          <p:cNvSpPr>
            <a:spLocks noGrp="1"/>
          </p:cNvSpPr>
          <p:nvPr>
            <p:ph sz="half" idx="1"/>
          </p:nvPr>
        </p:nvSpPr>
        <p:spPr/>
        <p:txBody>
          <a:bodyPr>
            <a:normAutofit fontScale="92500" lnSpcReduction="20000"/>
          </a:bodyPr>
          <a:lstStyle/>
          <a:p>
            <a:r>
              <a:rPr lang="az-Latn-AZ" dirty="0"/>
              <a:t>Şokolad maşını klassik və sistemli yanaşma yolu ilə modelləşdirmə prosesi aparılır .Klassik yanaşma üsulunda xüsusi halından ümumi halına keçid zamanı təşkiledicilər ayrı -ayrılıqda işlənib hazırlanması  və yekunda birləşdirmə metodu  ilə model sintez edilir .Klassik yanaşmadan fərqli olaraq sistemli yanaşma metodunda təşkiledicilərin ümumi halda  işlənib hazırlanması və yekunda tədqiqatın ümumi halından xüsusi halına ardıcıl keçid edilərək analiz edilir.                                                                                                                                    </a:t>
            </a:r>
          </a:p>
        </p:txBody>
      </p:sp>
      <p:graphicFrame>
        <p:nvGraphicFramePr>
          <p:cNvPr id="13" name="Content Placeholder 12">
            <a:extLst>
              <a:ext uri="{FF2B5EF4-FFF2-40B4-BE49-F238E27FC236}">
                <a16:creationId xmlns:a16="http://schemas.microsoft.com/office/drawing/2014/main" id="{635D8647-A8D0-78EA-16A3-4EBDD98C9690}"/>
              </a:ext>
            </a:extLst>
          </p:cNvPr>
          <p:cNvGraphicFramePr>
            <a:graphicFrameLocks noGrp="1"/>
          </p:cNvGraphicFramePr>
          <p:nvPr>
            <p:ph sz="half" idx="2"/>
            <p:extLst>
              <p:ext uri="{D42A27DB-BD31-4B8C-83A1-F6EECF244321}">
                <p14:modId xmlns:p14="http://schemas.microsoft.com/office/powerpoint/2010/main" val="3579483842"/>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1817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F3BF9B4-3342-8187-3720-46FA44382930}"/>
              </a:ext>
            </a:extLst>
          </p:cNvPr>
          <p:cNvPicPr>
            <a:picLocks noGrp="1" noChangeAspect="1"/>
          </p:cNvPicPr>
          <p:nvPr>
            <p:ph idx="1"/>
          </p:nvPr>
        </p:nvPicPr>
        <p:blipFill>
          <a:blip r:embed="rId2"/>
          <a:stretch>
            <a:fillRect/>
          </a:stretch>
        </p:blipFill>
        <p:spPr>
          <a:xfrm>
            <a:off x="2880359" y="0"/>
            <a:ext cx="6515101" cy="6857999"/>
          </a:xfrm>
          <a:prstGeom prst="rect">
            <a:avLst/>
          </a:prstGeom>
        </p:spPr>
      </p:pic>
    </p:spTree>
    <p:extLst>
      <p:ext uri="{BB962C8B-B14F-4D97-AF65-F5344CB8AC3E}">
        <p14:creationId xmlns:p14="http://schemas.microsoft.com/office/powerpoint/2010/main" val="1441051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1044122-C0F9-5EEB-E4C1-3D07160CBAE9}"/>
              </a:ext>
            </a:extLst>
          </p:cNvPr>
          <p:cNvPicPr>
            <a:picLocks noGrp="1" noChangeAspect="1"/>
          </p:cNvPicPr>
          <p:nvPr>
            <p:ph idx="1"/>
          </p:nvPr>
        </p:nvPicPr>
        <p:blipFill>
          <a:blip r:embed="rId2"/>
          <a:stretch>
            <a:fillRect/>
          </a:stretch>
        </p:blipFill>
        <p:spPr>
          <a:xfrm>
            <a:off x="3411279" y="0"/>
            <a:ext cx="5515551" cy="6858000"/>
          </a:xfrm>
          <a:prstGeom prst="rect">
            <a:avLst/>
          </a:prstGeom>
        </p:spPr>
      </p:pic>
    </p:spTree>
    <p:extLst>
      <p:ext uri="{BB962C8B-B14F-4D97-AF65-F5344CB8AC3E}">
        <p14:creationId xmlns:p14="http://schemas.microsoft.com/office/powerpoint/2010/main" val="4189768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8EABF4D-739C-9F49-37A2-A34A19ED00EF}"/>
              </a:ext>
            </a:extLst>
          </p:cNvPr>
          <p:cNvPicPr>
            <a:picLocks noGrp="1" noChangeAspect="1"/>
          </p:cNvPicPr>
          <p:nvPr>
            <p:ph idx="1"/>
          </p:nvPr>
        </p:nvPicPr>
        <p:blipFill>
          <a:blip r:embed="rId2"/>
          <a:stretch>
            <a:fillRect/>
          </a:stretch>
        </p:blipFill>
        <p:spPr>
          <a:xfrm>
            <a:off x="3497581" y="0"/>
            <a:ext cx="5337810" cy="6858000"/>
          </a:xfrm>
          <a:prstGeom prst="rect">
            <a:avLst/>
          </a:prstGeom>
        </p:spPr>
      </p:pic>
    </p:spTree>
    <p:extLst>
      <p:ext uri="{BB962C8B-B14F-4D97-AF65-F5344CB8AC3E}">
        <p14:creationId xmlns:p14="http://schemas.microsoft.com/office/powerpoint/2010/main" val="4072400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C4B93EE-6B61-BC20-E336-70BDBB05CF40}"/>
              </a:ext>
            </a:extLst>
          </p:cNvPr>
          <p:cNvPicPr>
            <a:picLocks noGrp="1" noChangeAspect="1"/>
          </p:cNvPicPr>
          <p:nvPr>
            <p:ph idx="1"/>
          </p:nvPr>
        </p:nvPicPr>
        <p:blipFill>
          <a:blip r:embed="rId2"/>
          <a:stretch>
            <a:fillRect/>
          </a:stretch>
        </p:blipFill>
        <p:spPr>
          <a:xfrm>
            <a:off x="2971800" y="0"/>
            <a:ext cx="6092190" cy="6858000"/>
          </a:xfrm>
          <a:prstGeom prst="rect">
            <a:avLst/>
          </a:prstGeom>
        </p:spPr>
      </p:pic>
    </p:spTree>
    <p:extLst>
      <p:ext uri="{BB962C8B-B14F-4D97-AF65-F5344CB8AC3E}">
        <p14:creationId xmlns:p14="http://schemas.microsoft.com/office/powerpoint/2010/main" val="5814392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CE062AF-3835-851D-A332-3E55386FC70D}"/>
              </a:ext>
            </a:extLst>
          </p:cNvPr>
          <p:cNvPicPr>
            <a:picLocks noGrp="1" noChangeAspect="1"/>
          </p:cNvPicPr>
          <p:nvPr>
            <p:ph idx="1"/>
          </p:nvPr>
        </p:nvPicPr>
        <p:blipFill>
          <a:blip r:embed="rId2"/>
          <a:stretch>
            <a:fillRect/>
          </a:stretch>
        </p:blipFill>
        <p:spPr>
          <a:xfrm>
            <a:off x="2411730" y="-13974"/>
            <a:ext cx="6080760" cy="6851897"/>
          </a:xfrm>
          <a:prstGeom prst="rect">
            <a:avLst/>
          </a:prstGeom>
        </p:spPr>
      </p:pic>
    </p:spTree>
    <p:extLst>
      <p:ext uri="{BB962C8B-B14F-4D97-AF65-F5344CB8AC3E}">
        <p14:creationId xmlns:p14="http://schemas.microsoft.com/office/powerpoint/2010/main" val="589810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A105022-FD34-C7CB-97C7-699EF7429EDF}"/>
              </a:ext>
            </a:extLst>
          </p:cNvPr>
          <p:cNvPicPr>
            <a:picLocks noGrp="1" noChangeAspect="1"/>
          </p:cNvPicPr>
          <p:nvPr>
            <p:ph idx="1"/>
          </p:nvPr>
        </p:nvPicPr>
        <p:blipFill>
          <a:blip r:embed="rId2"/>
          <a:stretch>
            <a:fillRect/>
          </a:stretch>
        </p:blipFill>
        <p:spPr>
          <a:xfrm>
            <a:off x="3047736" y="2286645"/>
            <a:ext cx="6096528" cy="3429297"/>
          </a:xfrm>
          <a:prstGeom prst="rect">
            <a:avLst/>
          </a:prstGeom>
        </p:spPr>
      </p:pic>
      <p:pic>
        <p:nvPicPr>
          <p:cNvPr id="5" name="Picture 4">
            <a:extLst>
              <a:ext uri="{FF2B5EF4-FFF2-40B4-BE49-F238E27FC236}">
                <a16:creationId xmlns:a16="http://schemas.microsoft.com/office/drawing/2014/main" id="{B332B48D-0B85-8AE1-2026-84D4F8DF2406}"/>
              </a:ext>
            </a:extLst>
          </p:cNvPr>
          <p:cNvPicPr>
            <a:picLocks noChangeAspect="1"/>
          </p:cNvPicPr>
          <p:nvPr/>
        </p:nvPicPr>
        <p:blipFill>
          <a:blip r:embed="rId3"/>
          <a:stretch>
            <a:fillRect/>
          </a:stretch>
        </p:blipFill>
        <p:spPr>
          <a:xfrm>
            <a:off x="2480310" y="0"/>
            <a:ext cx="6263640" cy="6858000"/>
          </a:xfrm>
          <a:prstGeom prst="rect">
            <a:avLst/>
          </a:prstGeom>
        </p:spPr>
      </p:pic>
    </p:spTree>
    <p:extLst>
      <p:ext uri="{BB962C8B-B14F-4D97-AF65-F5344CB8AC3E}">
        <p14:creationId xmlns:p14="http://schemas.microsoft.com/office/powerpoint/2010/main" val="3916545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05BAA1F6-266C-EC60-BC06-61FF6617108A}"/>
              </a:ext>
            </a:extLst>
          </p:cNvPr>
          <p:cNvSpPr>
            <a:spLocks noGrp="1"/>
          </p:cNvSpPr>
          <p:nvPr>
            <p:ph idx="1"/>
          </p:nvPr>
        </p:nvSpPr>
        <p:spPr>
          <a:xfrm>
            <a:off x="0" y="0"/>
            <a:ext cx="12192000" cy="6858000"/>
          </a:xfrm>
        </p:spPr>
        <p:txBody>
          <a:bodyPr>
            <a:normAutofit/>
          </a:bodyPr>
          <a:lstStyle/>
          <a:p>
            <a:pPr algn="ctr">
              <a:lnSpc>
                <a:spcPct val="115000"/>
              </a:lnSpc>
              <a:spcBef>
                <a:spcPts val="2400"/>
              </a:spcBef>
            </a:pPr>
            <a:r>
              <a:rPr lang="az-Latn-AZ" b="1" kern="0" dirty="0">
                <a:solidFill>
                  <a:srgbClr val="000000"/>
                </a:solidFill>
                <a:effectLst/>
                <a:latin typeface="Times New Roman" panose="02020603050405020304" pitchFamily="18" charset="0"/>
                <a:ea typeface="SimSun" panose="02010600030101010101" pitchFamily="2" charset="-122"/>
                <a:cs typeface="SimSun" panose="02010600030101010101" pitchFamily="2" charset="-122"/>
              </a:rPr>
              <a:t>Nəticələr və tövsiyələr</a:t>
            </a:r>
            <a:endParaRPr lang="az-Latn-AZ"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1.Dissertasiyada şokolad  kütləsinin son emalı prosesi olan kolloid üyüdülmənin mexaniki üsulla yerinə yetirilməsi məqsədi ilə yaradılan kolloid xırdalanma qurğusunu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işlənməsinə</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baxılmışdır</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2.Yaradılan bu qurğunun aşağıdakı mərhələlər üzrə işlənməsi yerinə yetirilmişdi : analitik və kombinə edilmiş üsullar istifadə edilməklə xırdalanma (üyüdülmə) prosesinin riyazi modeli tərtib olunmuş onun operator modeli təqdim olunmuş və riyazi tənliklər sisteminin həli üçün tövsiyələr işlənib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hazırlanmışdır</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3.Modelləşdirmənin klassik və sistemli yanaşma üsulları ilə müqayisə edilmiş və sistemli yanaşma tətbiq edilmişdi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4.Tipik riyazi modellər tətbiq edilməklə və onları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dəqiqləşdirilməklə</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qurğunun aşağıdakı xüsusiyyətləri təyin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edilmişdir</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mj-lt"/>
              <a:buAutoNum type="alphaUcPeriod"/>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Optimalıq kriterisini seçilməsi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mj-lt"/>
              <a:buAutoNum type="alphaUcPeriod"/>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Operator sxeminin tərtib edilməsi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1000"/>
              </a:spcAft>
              <a:buFont typeface="+mj-lt"/>
              <a:buAutoNum type="alphaUcPeriod"/>
            </a:pPr>
            <a:r>
              <a:rPr lang="az-Latn-AZ" sz="1800" dirty="0">
                <a:latin typeface="Times New Roman" panose="02020603050405020304" pitchFamily="18" charset="0"/>
                <a:ea typeface="Calibri" panose="020F0502020204030204" pitchFamily="34" charset="0"/>
                <a:cs typeface="Times New Roman" panose="02020603050405020304" pitchFamily="18" charset="0"/>
              </a:rPr>
              <a:t>E</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mal prosesinin modeli tərtib edilmişdi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az-Latn-AZ" dirty="0"/>
          </a:p>
        </p:txBody>
      </p:sp>
    </p:spTree>
    <p:extLst>
      <p:ext uri="{BB962C8B-B14F-4D97-AF65-F5344CB8AC3E}">
        <p14:creationId xmlns:p14="http://schemas.microsoft.com/office/powerpoint/2010/main" val="178561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3C3471BE-4882-3DDF-894C-C9EC4686BCC9}"/>
              </a:ext>
            </a:extLst>
          </p:cNvPr>
          <p:cNvSpPr>
            <a:spLocks noGrp="1"/>
          </p:cNvSpPr>
          <p:nvPr>
            <p:ph idx="1"/>
          </p:nvPr>
        </p:nvSpPr>
        <p:spPr>
          <a:xfrm>
            <a:off x="162231" y="206476"/>
            <a:ext cx="11828207" cy="6430297"/>
          </a:xfrm>
        </p:spPr>
        <p:txBody>
          <a:bodyPr>
            <a:normAutofit/>
          </a:bodyPr>
          <a:lstStyle/>
          <a:p>
            <a:r>
              <a:rPr lang="az-Latn-AZ" dirty="0"/>
              <a:t>Bunları nəzərə almayaraq sistemli analiz metodunun  etibarlı prinsipləri vardır</a:t>
            </a:r>
          </a:p>
          <a:p>
            <a:r>
              <a:rPr lang="az-Latn-AZ" dirty="0"/>
              <a:t>Bunlar aşağıdakı prinsiplərdir:</a:t>
            </a:r>
          </a:p>
          <a:p>
            <a:r>
              <a:rPr lang="az-Latn-AZ" dirty="0"/>
              <a:t>1. </a:t>
            </a:r>
            <a:r>
              <a:rPr lang="az-Latn-AZ" dirty="0" err="1"/>
              <a:t>Problemler</a:t>
            </a:r>
            <a:r>
              <a:rPr lang="az-Latn-AZ" dirty="0"/>
              <a:t> dəqiq müəyyən </a:t>
            </a:r>
            <a:r>
              <a:rPr lang="az-Latn-AZ" dirty="0" err="1"/>
              <a:t>edilməlidir</a:t>
            </a:r>
            <a:r>
              <a:rPr lang="az-Latn-AZ" dirty="0"/>
              <a:t> . </a:t>
            </a:r>
          </a:p>
          <a:p>
            <a:r>
              <a:rPr lang="az-Latn-AZ" dirty="0"/>
              <a:t>2. Proseslərin idarə olunması düzgün   istiqamətin verilməsi .</a:t>
            </a:r>
          </a:p>
          <a:p>
            <a:r>
              <a:rPr lang="az-Latn-AZ" dirty="0"/>
              <a:t>3. Gözlənilməyən halların müəyyən olunmalı və təsir səbəblərinin qiymətləri təyin edilir. </a:t>
            </a:r>
          </a:p>
          <a:p>
            <a:r>
              <a:rPr lang="az-Latn-AZ" dirty="0"/>
              <a:t>4. Müxtəlif əvəzedici metodların müəyyən edilməli .</a:t>
            </a:r>
          </a:p>
          <a:p>
            <a:r>
              <a:rPr lang="az-Latn-AZ" dirty="0"/>
              <a:t>5. Alınmış nəticələr tər və təkrar yoxlanılmalı . </a:t>
            </a:r>
          </a:p>
          <a:p>
            <a:endParaRPr lang="az-Latn-AZ" dirty="0"/>
          </a:p>
        </p:txBody>
      </p:sp>
    </p:spTree>
    <p:extLst>
      <p:ext uri="{BB962C8B-B14F-4D97-AF65-F5344CB8AC3E}">
        <p14:creationId xmlns:p14="http://schemas.microsoft.com/office/powerpoint/2010/main" val="1650578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ntent Doldurucusu 2">
            <a:extLst>
              <a:ext uri="{FF2B5EF4-FFF2-40B4-BE49-F238E27FC236}">
                <a16:creationId xmlns:a16="http://schemas.microsoft.com/office/drawing/2014/main" id="{5078217E-0763-7E88-ED55-261D49998F26}"/>
              </a:ext>
            </a:extLst>
          </p:cNvPr>
          <p:cNvSpPr>
            <a:spLocks noGrp="1"/>
          </p:cNvSpPr>
          <p:nvPr>
            <p:ph idx="1"/>
          </p:nvPr>
        </p:nvSpPr>
        <p:spPr>
          <a:xfrm>
            <a:off x="0" y="4888523"/>
            <a:ext cx="11353801" cy="1899138"/>
          </a:xfrm>
        </p:spPr>
        <p:txBody>
          <a:bodyPr>
            <a:normAutofit/>
          </a:bodyPr>
          <a:lstStyle/>
          <a:p>
            <a:r>
              <a:rPr lang="az-Latn-AZ" sz="2400" b="1" dirty="0">
                <a:latin typeface="Times New Roman" panose="02020603050405020304" pitchFamily="18" charset="0"/>
                <a:cs typeface="Times New Roman" panose="02020603050405020304" pitchFamily="18" charset="0"/>
              </a:rPr>
              <a:t>Klassik yanaşmada əsasında riyazi modelin </a:t>
            </a:r>
            <a:r>
              <a:rPr lang="az-Latn-AZ" sz="2400" b="1" dirty="0" err="1">
                <a:latin typeface="Times New Roman" panose="02020603050405020304" pitchFamily="18" charset="0"/>
                <a:cs typeface="Times New Roman" panose="02020603050405020304" pitchFamily="18" charset="0"/>
              </a:rPr>
              <a:t>sintezi.İV</a:t>
            </a:r>
            <a:r>
              <a:rPr lang="az-Latn-AZ" sz="2400" b="1" dirty="0">
                <a:latin typeface="Times New Roman" panose="02020603050405020304" pitchFamily="18" charset="0"/>
                <a:cs typeface="Times New Roman" panose="02020603050405020304" pitchFamily="18" charset="0"/>
              </a:rPr>
              <a:t>-ilkin verilənlər , M -tapşırıqda əks olunan məqsəd , MO -təşkiledicilərin məcmusu .</a:t>
            </a:r>
          </a:p>
          <a:p>
            <a:r>
              <a:rPr lang="az-Latn-AZ"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Sistemli yanaşmada əsasında riyazi modelin </a:t>
            </a:r>
            <a:r>
              <a:rPr lang="az-Latn-AZ" sz="24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sintezi.İV</a:t>
            </a:r>
            <a:r>
              <a:rPr lang="az-Latn-AZ"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-ilkin </a:t>
            </a:r>
            <a:r>
              <a:rPr lang="az-Latn-AZ" sz="24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verilənlər,A</a:t>
            </a:r>
            <a:r>
              <a:rPr lang="az-Latn-AZ"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-altsistemlər ,E-elementlər ,SK-seçim kriterisi ,TP-</a:t>
            </a:r>
            <a:r>
              <a:rPr lang="az-Latn-AZ" sz="24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texnoluji</a:t>
            </a:r>
            <a:r>
              <a:rPr lang="az-Latn-AZ"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proseslər .</a:t>
            </a:r>
            <a:endParaRPr lang="az-Latn-AZ" sz="2400" b="1" dirty="0">
              <a:latin typeface="Times New Roman" panose="02020603050405020304" pitchFamily="18" charset="0"/>
              <a:cs typeface="Times New Roman" panose="02020603050405020304" pitchFamily="18" charset="0"/>
            </a:endParaRPr>
          </a:p>
        </p:txBody>
      </p:sp>
      <p:pic>
        <p:nvPicPr>
          <p:cNvPr id="5" name="Picture 1">
            <a:extLst>
              <a:ext uri="{FF2B5EF4-FFF2-40B4-BE49-F238E27FC236}">
                <a16:creationId xmlns:a16="http://schemas.microsoft.com/office/drawing/2014/main" id="{ECEA2E88-0432-A734-7410-6C4377E7B7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259" y="335070"/>
            <a:ext cx="4036103" cy="3603884"/>
          </a:xfrm>
          <a:prstGeom prst="rect">
            <a:avLst/>
          </a:prstGeom>
        </p:spPr>
      </p:pic>
      <p:pic>
        <p:nvPicPr>
          <p:cNvPr id="6" name="Picture 1">
            <a:extLst>
              <a:ext uri="{FF2B5EF4-FFF2-40B4-BE49-F238E27FC236}">
                <a16:creationId xmlns:a16="http://schemas.microsoft.com/office/drawing/2014/main" id="{9E792EEF-CB6A-E6BB-15B8-DD90137ADCC8}"/>
              </a:ext>
            </a:extLst>
          </p:cNvPr>
          <p:cNvPicPr>
            <a:picLocks noChangeAspect="1"/>
          </p:cNvPicPr>
          <p:nvPr/>
        </p:nvPicPr>
        <p:blipFill rotWithShape="1">
          <a:blip r:embed="rId3">
            <a:extLst>
              <a:ext uri="{28A0092B-C50C-407E-A947-70E740481C1C}">
                <a14:useLocalDpi xmlns:a14="http://schemas.microsoft.com/office/drawing/2010/main" val="0"/>
              </a:ext>
            </a:extLst>
          </a:blip>
          <a:srcRect t="2858"/>
          <a:stretch/>
        </p:blipFill>
        <p:spPr bwMode="auto">
          <a:xfrm>
            <a:off x="5723792" y="375466"/>
            <a:ext cx="5152293" cy="38536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943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42AA116C-057A-F10B-E6BD-EE5763A5466B}"/>
              </a:ext>
            </a:extLst>
          </p:cNvPr>
          <p:cNvSpPr>
            <a:spLocks noGrp="1"/>
          </p:cNvSpPr>
          <p:nvPr>
            <p:ph type="title"/>
          </p:nvPr>
        </p:nvSpPr>
        <p:spPr/>
        <p:txBody>
          <a:bodyPr>
            <a:normAutofit/>
          </a:bodyPr>
          <a:lstStyle/>
          <a:p>
            <a:r>
              <a:rPr lang="az-Latn-AZ" sz="2800" b="1" dirty="0">
                <a:effectLst/>
                <a:latin typeface="Times New Roman" panose="02020603050405020304" pitchFamily="18" charset="0"/>
                <a:ea typeface="Calibri" panose="020F0502020204030204" pitchFamily="34" charset="0"/>
              </a:rPr>
              <a:t>Modelləşdirmənin riyazi yanaşma üsulları.</a:t>
            </a:r>
            <a:br>
              <a:rPr lang="az-Latn-AZ" sz="2800" dirty="0"/>
            </a:br>
            <a:r>
              <a:rPr lang="az-Latn-AZ" sz="2800" dirty="0" err="1"/>
              <a:t>Modeləşdirmə</a:t>
            </a:r>
            <a:r>
              <a:rPr lang="az-Latn-AZ" sz="2800" dirty="0"/>
              <a:t> iki yerə bölünür , fiziki – analoq </a:t>
            </a:r>
            <a:r>
              <a:rPr lang="az-Latn-AZ" sz="2800" dirty="0" err="1"/>
              <a:t>modeləşdirmə</a:t>
            </a:r>
            <a:r>
              <a:rPr lang="az-Latn-AZ" sz="2800" dirty="0"/>
              <a:t> . </a:t>
            </a:r>
          </a:p>
        </p:txBody>
      </p:sp>
      <p:sp>
        <p:nvSpPr>
          <p:cNvPr id="3" name="Kontent Doldurucusu 2">
            <a:extLst>
              <a:ext uri="{FF2B5EF4-FFF2-40B4-BE49-F238E27FC236}">
                <a16:creationId xmlns:a16="http://schemas.microsoft.com/office/drawing/2014/main" id="{FFB85A90-AB04-D768-D09D-9FB2B0587B0E}"/>
              </a:ext>
            </a:extLst>
          </p:cNvPr>
          <p:cNvSpPr>
            <a:spLocks noGrp="1"/>
          </p:cNvSpPr>
          <p:nvPr>
            <p:ph sz="half" idx="1"/>
          </p:nvPr>
        </p:nvSpPr>
        <p:spPr/>
        <p:txBody>
          <a:bodyPr/>
          <a:lstStyle/>
          <a:p>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Fiziki modelləşdirmə fiziki sistemin davranışını və xassələrini yoxlamaq üçün riyazi modellərin istifadə olunduğu modifikasiya prosesidir. </a:t>
            </a:r>
          </a:p>
          <a:p>
            <a:r>
              <a:rPr lang="az-Latn-AZ" sz="1800" dirty="0">
                <a:effectLst/>
                <a:latin typeface="Times New Roman" panose="02020603050405020304" pitchFamily="18" charset="0"/>
                <a:ea typeface="Calibri" panose="020F0502020204030204" pitchFamily="34" charset="0"/>
              </a:rPr>
              <a:t>Analoq modelləşdirmə, fiziki bir sistemin davranışını təqlid etmək üçün riyazi və mühəndislik prinsiplərin dən istifadə edərək yaradılan bir modeldir . Bu modelləşdirmə metodunda sistemdəki hadisələrin  eyni  olmasını təmin etmək üçün  qaydalar  və şərtlər   tənzimlənir .</a:t>
            </a:r>
            <a:r>
              <a:rPr lang="az-Latn-AZ" sz="18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Analoq modelləşdir-mənin , iki növü mövcuddur : parçalı modelləşdirmə  və tənlik ardıcıllığı . </a:t>
            </a:r>
          </a:p>
        </p:txBody>
      </p:sp>
      <p:graphicFrame>
        <p:nvGraphicFramePr>
          <p:cNvPr id="5" name="Content Placeholder 4">
            <a:extLst>
              <a:ext uri="{FF2B5EF4-FFF2-40B4-BE49-F238E27FC236}">
                <a16:creationId xmlns:a16="http://schemas.microsoft.com/office/drawing/2014/main" id="{2112EE78-42A6-913A-3E8B-D80ABDB80A1D}"/>
              </a:ext>
            </a:extLst>
          </p:cNvPr>
          <p:cNvGraphicFramePr>
            <a:graphicFrameLocks noGrp="1"/>
          </p:cNvGraphicFramePr>
          <p:nvPr>
            <p:ph sz="half" idx="2"/>
            <p:extLst>
              <p:ext uri="{D42A27DB-BD31-4B8C-83A1-F6EECF244321}">
                <p14:modId xmlns:p14="http://schemas.microsoft.com/office/powerpoint/2010/main" val="2530973620"/>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3409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5E01E10A-9BF4-E233-857A-97B5F98B0E5B}"/>
              </a:ext>
            </a:extLst>
          </p:cNvPr>
          <p:cNvSpPr>
            <a:spLocks noGrp="1"/>
          </p:cNvSpPr>
          <p:nvPr>
            <p:ph type="title"/>
          </p:nvPr>
        </p:nvSpPr>
        <p:spPr/>
        <p:txBody>
          <a:bodyPr/>
          <a:lstStyle/>
          <a:p>
            <a:r>
              <a:rPr lang="az-Latn-AZ" sz="2800" b="1" dirty="0">
                <a:effectLst/>
                <a:latin typeface="Times New Roman" panose="02020603050405020304" pitchFamily="18" charset="0"/>
                <a:ea typeface="Calibri" panose="020F0502020204030204" pitchFamily="34" charset="0"/>
                <a:cs typeface="Times New Roman" panose="02020603050405020304" pitchFamily="18" charset="0"/>
              </a:rPr>
              <a:t>Modelləşdirmənin analitik , təcrübi və kombinəedilmiş üsulları</a:t>
            </a:r>
            <a:br>
              <a:rPr lang="az-Latn-AZ" sz="1800" dirty="0">
                <a:effectLst/>
                <a:latin typeface="Calibri" panose="020F0502020204030204" pitchFamily="34" charset="0"/>
                <a:ea typeface="Calibri" panose="020F0502020204030204" pitchFamily="34" charset="0"/>
                <a:cs typeface="Times New Roman" panose="02020603050405020304" pitchFamily="18" charset="0"/>
              </a:rPr>
            </a:br>
            <a:endParaRPr lang="az-Latn-AZ" dirty="0"/>
          </a:p>
        </p:txBody>
      </p:sp>
      <p:sp>
        <p:nvSpPr>
          <p:cNvPr id="3" name="Kontent Doldurucusu 2">
            <a:extLst>
              <a:ext uri="{FF2B5EF4-FFF2-40B4-BE49-F238E27FC236}">
                <a16:creationId xmlns:a16="http://schemas.microsoft.com/office/drawing/2014/main" id="{5DEB37C6-F67D-A940-553A-BFBDB6173C1B}"/>
              </a:ext>
            </a:extLst>
          </p:cNvPr>
          <p:cNvSpPr>
            <a:spLocks noGrp="1"/>
          </p:cNvSpPr>
          <p:nvPr>
            <p:ph idx="1"/>
          </p:nvPr>
        </p:nvSpPr>
        <p:spPr>
          <a:xfrm>
            <a:off x="838200" y="1362075"/>
            <a:ext cx="10515600" cy="4814888"/>
          </a:xfrm>
        </p:spPr>
        <p:txBody>
          <a:bodyPr>
            <a:normAutofit/>
          </a:bodyPr>
          <a:lstStyle/>
          <a:p>
            <a:r>
              <a:rPr lang="az-Latn-AZ" sz="2400" dirty="0">
                <a:effectLst/>
                <a:latin typeface="Times New Roman" panose="02020603050405020304" pitchFamily="18" charset="0"/>
                <a:ea typeface="Calibri" panose="020F0502020204030204" pitchFamily="34" charset="0"/>
              </a:rPr>
              <a:t>Qida sənayesinin digər növlərində olduğu kimi, şokolad kütləsinin kolloid üyütmə</a:t>
            </a:r>
            <a:r>
              <a:rPr lang="az-Latn-AZ" sz="2400" b="1" dirty="0">
                <a:effectLst/>
                <a:latin typeface="Times New Roman" panose="02020603050405020304" pitchFamily="18" charset="0"/>
                <a:ea typeface="Calibri" panose="020F0502020204030204" pitchFamily="34" charset="0"/>
              </a:rPr>
              <a:t> </a:t>
            </a:r>
            <a:r>
              <a:rPr lang="az-Latn-AZ" sz="2400" dirty="0">
                <a:effectLst/>
                <a:latin typeface="Times New Roman" panose="02020603050405020304" pitchFamily="18" charset="0"/>
                <a:ea typeface="Calibri" panose="020F0502020204030204" pitchFamily="34" charset="0"/>
              </a:rPr>
              <a:t>qurğusunun riyazi modelinin tərtibi zamanı proseslərə kəmiyyət  qiymətlərinin  verilməsi sadələşir və təyinatını nizamlayan vasitədir . </a:t>
            </a:r>
            <a:endParaRPr lang="az-Latn-AZ" sz="2400" dirty="0"/>
          </a:p>
        </p:txBody>
      </p:sp>
      <p:pic>
        <p:nvPicPr>
          <p:cNvPr id="4" name="Picture 1556923094">
            <a:extLst>
              <a:ext uri="{FF2B5EF4-FFF2-40B4-BE49-F238E27FC236}">
                <a16:creationId xmlns:a16="http://schemas.microsoft.com/office/drawing/2014/main" id="{3D5AF1DF-A42A-4CF7-552E-40640398F1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4675" y="2347594"/>
            <a:ext cx="5189136" cy="4510405"/>
          </a:xfrm>
          <a:prstGeom prst="rect">
            <a:avLst/>
          </a:prstGeom>
        </p:spPr>
      </p:pic>
      <p:graphicFrame>
        <p:nvGraphicFramePr>
          <p:cNvPr id="5" name="Cədvəl 4">
            <a:extLst>
              <a:ext uri="{FF2B5EF4-FFF2-40B4-BE49-F238E27FC236}">
                <a16:creationId xmlns:a16="http://schemas.microsoft.com/office/drawing/2014/main" id="{FAA8FAD0-7682-CCB4-EF8E-56A133BEF0EF}"/>
              </a:ext>
            </a:extLst>
          </p:cNvPr>
          <p:cNvGraphicFramePr>
            <a:graphicFrameLocks noGrp="1"/>
          </p:cNvGraphicFramePr>
          <p:nvPr>
            <p:extLst>
              <p:ext uri="{D42A27DB-BD31-4B8C-83A1-F6EECF244321}">
                <p14:modId xmlns:p14="http://schemas.microsoft.com/office/powerpoint/2010/main" val="1157948394"/>
              </p:ext>
            </p:extLst>
          </p:nvPr>
        </p:nvGraphicFramePr>
        <p:xfrm>
          <a:off x="150579" y="2713128"/>
          <a:ext cx="6924675" cy="3804353"/>
        </p:xfrm>
        <a:graphic>
          <a:graphicData uri="http://schemas.openxmlformats.org/drawingml/2006/table">
            <a:tbl>
              <a:tblPr firstRow="1" firstCol="1" bandRow="1">
                <a:tableStyleId>{FABFCF23-3B69-468F-B69F-88F6DE6A72F2}</a:tableStyleId>
              </a:tblPr>
              <a:tblGrid>
                <a:gridCol w="6924675">
                  <a:extLst>
                    <a:ext uri="{9D8B030D-6E8A-4147-A177-3AD203B41FA5}">
                      <a16:colId xmlns:a16="http://schemas.microsoft.com/office/drawing/2014/main" val="1614739794"/>
                    </a:ext>
                  </a:extLst>
                </a:gridCol>
              </a:tblGrid>
              <a:tr h="543479">
                <a:tc>
                  <a:txBody>
                    <a:bodyPr/>
                    <a:lstStyle/>
                    <a:p>
                      <a:pPr algn="l">
                        <a:lnSpc>
                          <a:spcPct val="150000"/>
                        </a:lnSpc>
                        <a:spcAft>
                          <a:spcPts val="1000"/>
                        </a:spcAft>
                      </a:pPr>
                      <a:r>
                        <a:rPr lang="az-Latn-AZ" sz="2400" b="1" kern="1200" dirty="0">
                          <a:solidFill>
                            <a:schemeClr val="lt1"/>
                          </a:solidFill>
                          <a:effectLst/>
                        </a:rPr>
                        <a:t>a - kimyəvi və bioloji çevrilmə əməliyyatı;</a:t>
                      </a:r>
                      <a:endParaRPr lang="az-Latn-AZ" sz="2400" b="1" kern="1200" dirty="0">
                        <a:solidFill>
                          <a:schemeClr val="lt1"/>
                        </a:solidFill>
                        <a:effectLst/>
                        <a:latin typeface="+mn-lt"/>
                        <a:ea typeface="+mn-ea"/>
                        <a:cs typeface="+mn-cs"/>
                      </a:endParaRPr>
                    </a:p>
                  </a:txBody>
                  <a:tcPr marL="68580" marR="68580" marT="0" marB="0"/>
                </a:tc>
                <a:extLst>
                  <a:ext uri="{0D108BD9-81ED-4DB2-BD59-A6C34878D82A}">
                    <a16:rowId xmlns:a16="http://schemas.microsoft.com/office/drawing/2014/main" val="1556064819"/>
                  </a:ext>
                </a:extLst>
              </a:tr>
              <a:tr h="543479">
                <a:tc>
                  <a:txBody>
                    <a:bodyPr/>
                    <a:lstStyle/>
                    <a:p>
                      <a:pPr algn="l">
                        <a:lnSpc>
                          <a:spcPct val="150000"/>
                        </a:lnSpc>
                        <a:spcAft>
                          <a:spcPts val="1000"/>
                        </a:spcAft>
                      </a:pPr>
                      <a:r>
                        <a:rPr lang="az-Latn-AZ" sz="2400" b="1" kern="1200" dirty="0">
                          <a:solidFill>
                            <a:schemeClr val="tx1"/>
                          </a:solidFill>
                          <a:effectLst/>
                        </a:rPr>
                        <a:t>b-fazalar-arası kütlə mübadiləsi prosesini;</a:t>
                      </a:r>
                      <a:endParaRPr lang="az-Latn-AZ" sz="2400" b="1"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3325814810"/>
                  </a:ext>
                </a:extLst>
              </a:tr>
              <a:tr h="543479">
                <a:tc>
                  <a:txBody>
                    <a:bodyPr/>
                    <a:lstStyle/>
                    <a:p>
                      <a:pPr algn="l">
                        <a:lnSpc>
                          <a:spcPct val="150000"/>
                        </a:lnSpc>
                        <a:spcAft>
                          <a:spcPts val="1000"/>
                        </a:spcAft>
                      </a:pPr>
                      <a:r>
                        <a:rPr lang="az-Latn-AZ" sz="2400">
                          <a:effectLst/>
                        </a:rPr>
                        <a:t>c - ayırma səthini saxlamadan qarışdırma prosesini;</a:t>
                      </a:r>
                      <a:endParaRPr lang="az-Latn-A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2787363"/>
                  </a:ext>
                </a:extLst>
              </a:tr>
              <a:tr h="543479">
                <a:tc>
                  <a:txBody>
                    <a:bodyPr/>
                    <a:lstStyle/>
                    <a:p>
                      <a:pPr algn="l">
                        <a:lnSpc>
                          <a:spcPct val="150000"/>
                        </a:lnSpc>
                        <a:spcAft>
                          <a:spcPts val="1000"/>
                        </a:spcAft>
                      </a:pPr>
                      <a:r>
                        <a:rPr lang="az-Latn-AZ" sz="2400">
                          <a:effectLst/>
                        </a:rPr>
                        <a:t>ç - bölünmə prosesinin işarələridir.</a:t>
                      </a:r>
                      <a:endParaRPr lang="az-Latn-A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1189766"/>
                  </a:ext>
                </a:extLst>
              </a:tr>
              <a:tr h="543479">
                <a:tc>
                  <a:txBody>
                    <a:bodyPr/>
                    <a:lstStyle/>
                    <a:p>
                      <a:pPr algn="l">
                        <a:lnSpc>
                          <a:spcPct val="150000"/>
                        </a:lnSpc>
                        <a:spcAft>
                          <a:spcPts val="1000"/>
                        </a:spcAft>
                      </a:pPr>
                      <a:r>
                        <a:rPr lang="az-Latn-AZ" sz="2400">
                          <a:effectLst/>
                        </a:rPr>
                        <a:t>d-istilik dəyişmə (qızma, yaxud soyuma);</a:t>
                      </a:r>
                      <a:endParaRPr lang="az-Latn-A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4651242"/>
                  </a:ext>
                </a:extLst>
              </a:tr>
              <a:tr h="543479">
                <a:tc>
                  <a:txBody>
                    <a:bodyPr/>
                    <a:lstStyle/>
                    <a:p>
                      <a:pPr algn="l">
                        <a:lnSpc>
                          <a:spcPct val="150000"/>
                        </a:lnSpc>
                        <a:spcAft>
                          <a:spcPts val="1000"/>
                        </a:spcAft>
                      </a:pPr>
                      <a:r>
                        <a:rPr lang="az-Latn-AZ" sz="2400">
                          <a:effectLst/>
                        </a:rPr>
                        <a:t>e- sıxılma (yaxud genişlənmə);</a:t>
                      </a:r>
                      <a:endParaRPr lang="az-Latn-A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4914493"/>
                  </a:ext>
                </a:extLst>
              </a:tr>
              <a:tr h="543479">
                <a:tc>
                  <a:txBody>
                    <a:bodyPr/>
                    <a:lstStyle/>
                    <a:p>
                      <a:pPr algn="l">
                        <a:lnSpc>
                          <a:spcPct val="150000"/>
                        </a:lnSpc>
                        <a:spcAft>
                          <a:spcPts val="1000"/>
                        </a:spcAft>
                      </a:pPr>
                      <a:r>
                        <a:rPr lang="az-Latn-AZ" sz="2400" dirty="0">
                          <a:effectLst/>
                        </a:rPr>
                        <a:t>f-məhsulun aqreqat halının dəyişməsi.</a:t>
                      </a:r>
                      <a:endParaRPr lang="az-Latn-A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8659072"/>
                  </a:ext>
                </a:extLst>
              </a:tr>
            </a:tbl>
          </a:graphicData>
        </a:graphic>
      </p:graphicFrame>
    </p:spTree>
    <p:extLst>
      <p:ext uri="{BB962C8B-B14F-4D97-AF65-F5344CB8AC3E}">
        <p14:creationId xmlns:p14="http://schemas.microsoft.com/office/powerpoint/2010/main" val="3234165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D01BF983-CA61-7FF7-4895-8BC2CA65D88C}"/>
              </a:ext>
            </a:extLst>
          </p:cNvPr>
          <p:cNvSpPr>
            <a:spLocks noGrp="1"/>
          </p:cNvSpPr>
          <p:nvPr>
            <p:ph type="title"/>
          </p:nvPr>
        </p:nvSpPr>
        <p:spPr>
          <a:xfrm>
            <a:off x="838200" y="142876"/>
            <a:ext cx="10515600" cy="876300"/>
          </a:xfrm>
        </p:spPr>
        <p:txBody>
          <a:bodyPr/>
          <a:lstStyle/>
          <a:p>
            <a:r>
              <a:rPr lang="az-Latn-AZ" sz="1800" dirty="0" err="1">
                <a:solidFill>
                  <a:srgbClr val="000000"/>
                </a:solidFill>
                <a:effectLst/>
                <a:latin typeface="Times New Roman" panose="02020603050405020304" pitchFamily="18" charset="0"/>
                <a:ea typeface="Calibri" panose="020F0502020204030204" pitchFamily="34" charset="0"/>
              </a:rPr>
              <a:t>Kombinǝedilmiş</a:t>
            </a:r>
            <a:r>
              <a:rPr lang="az-Latn-AZ" sz="1800" dirty="0">
                <a:solidFill>
                  <a:srgbClr val="000000"/>
                </a:solidFill>
                <a:effectLst/>
                <a:latin typeface="Times New Roman" panose="02020603050405020304" pitchFamily="18" charset="0"/>
                <a:ea typeface="Calibri" panose="020F0502020204030204" pitchFamily="34" charset="0"/>
              </a:rPr>
              <a:t> modellərin tətbiqi.</a:t>
            </a:r>
            <a:endParaRPr lang="az-Latn-AZ" dirty="0"/>
          </a:p>
        </p:txBody>
      </p:sp>
      <p:graphicFrame>
        <p:nvGraphicFramePr>
          <p:cNvPr id="6" name="Cədvəl 5">
            <a:extLst>
              <a:ext uri="{FF2B5EF4-FFF2-40B4-BE49-F238E27FC236}">
                <a16:creationId xmlns:a16="http://schemas.microsoft.com/office/drawing/2014/main" id="{0135498F-DAB6-6CAB-445C-6A6FDD4A3F75}"/>
              </a:ext>
            </a:extLst>
          </p:cNvPr>
          <p:cNvGraphicFramePr>
            <a:graphicFrameLocks noGrp="1"/>
          </p:cNvGraphicFramePr>
          <p:nvPr>
            <p:extLst>
              <p:ext uri="{D42A27DB-BD31-4B8C-83A1-F6EECF244321}">
                <p14:modId xmlns:p14="http://schemas.microsoft.com/office/powerpoint/2010/main" val="1970630178"/>
              </p:ext>
            </p:extLst>
          </p:nvPr>
        </p:nvGraphicFramePr>
        <p:xfrm>
          <a:off x="323850" y="781051"/>
          <a:ext cx="10667999" cy="6113960"/>
        </p:xfrm>
        <a:graphic>
          <a:graphicData uri="http://schemas.openxmlformats.org/drawingml/2006/table">
            <a:tbl>
              <a:tblPr firstRow="1" firstCol="1" bandRow="1">
                <a:tableStyleId>{93296810-A885-4BE3-A3E7-6D5BEEA58F35}</a:tableStyleId>
              </a:tblPr>
              <a:tblGrid>
                <a:gridCol w="1025813">
                  <a:extLst>
                    <a:ext uri="{9D8B030D-6E8A-4147-A177-3AD203B41FA5}">
                      <a16:colId xmlns:a16="http://schemas.microsoft.com/office/drawing/2014/main" val="2515343263"/>
                    </a:ext>
                  </a:extLst>
                </a:gridCol>
                <a:gridCol w="4394275">
                  <a:extLst>
                    <a:ext uri="{9D8B030D-6E8A-4147-A177-3AD203B41FA5}">
                      <a16:colId xmlns:a16="http://schemas.microsoft.com/office/drawing/2014/main" val="1557426120"/>
                    </a:ext>
                  </a:extLst>
                </a:gridCol>
                <a:gridCol w="5247911">
                  <a:extLst>
                    <a:ext uri="{9D8B030D-6E8A-4147-A177-3AD203B41FA5}">
                      <a16:colId xmlns:a16="http://schemas.microsoft.com/office/drawing/2014/main" val="1758814698"/>
                    </a:ext>
                  </a:extLst>
                </a:gridCol>
              </a:tblGrid>
              <a:tr h="382465">
                <a:tc>
                  <a:txBody>
                    <a:bodyPr/>
                    <a:lstStyle/>
                    <a:p>
                      <a:pPr>
                        <a:lnSpc>
                          <a:spcPct val="115000"/>
                        </a:lnSpc>
                        <a:spcAft>
                          <a:spcPts val="1000"/>
                        </a:spcAft>
                      </a:pPr>
                      <a:r>
                        <a:rPr lang="az-Latn-AZ" sz="1800" dirty="0">
                          <a:effectLst/>
                        </a:rPr>
                        <a:t>№</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dirty="0">
                          <a:effectLst/>
                        </a:rPr>
                        <a:t>Modelin növü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Hansı proses və aparatlarda təsadüf edilir.</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211052193"/>
                  </a:ext>
                </a:extLst>
              </a:tr>
              <a:tr h="1045569">
                <a:tc>
                  <a:txBody>
                    <a:bodyPr/>
                    <a:lstStyle/>
                    <a:p>
                      <a:pPr>
                        <a:lnSpc>
                          <a:spcPct val="115000"/>
                        </a:lnSpc>
                        <a:spcAft>
                          <a:spcPts val="1000"/>
                        </a:spcAft>
                      </a:pPr>
                      <a:r>
                        <a:rPr lang="az-Latn-AZ" sz="1800">
                          <a:effectLst/>
                        </a:rPr>
                        <a:t>1</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Ölü zonaları olan ideal qarışdırma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Səpələnən məhsulların ələk və çiklonlarda bölünməsi zamanı qarışdırma .</a:t>
                      </a:r>
                    </a:p>
                    <a:p>
                      <a:pPr>
                        <a:lnSpc>
                          <a:spcPct val="115000"/>
                        </a:lnSpc>
                        <a:spcAft>
                          <a:spcPts val="1000"/>
                        </a:spcAft>
                      </a:pPr>
                      <a:r>
                        <a:rPr lang="az-Latn-AZ" sz="1800">
                          <a:effectLst/>
                        </a:rPr>
                        <a:t>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110787328"/>
                  </a:ext>
                </a:extLst>
              </a:tr>
              <a:tr h="753138">
                <a:tc>
                  <a:txBody>
                    <a:bodyPr/>
                    <a:lstStyle/>
                    <a:p>
                      <a:pPr>
                        <a:lnSpc>
                          <a:spcPct val="115000"/>
                        </a:lnSpc>
                        <a:spcAft>
                          <a:spcPts val="1000"/>
                        </a:spcAft>
                      </a:pPr>
                      <a:r>
                        <a:rPr lang="az-Latn-AZ" sz="1800">
                          <a:effectLst/>
                        </a:rPr>
                        <a:t>2</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dirty="0">
                          <a:effectLst/>
                        </a:rPr>
                        <a:t>Ölü zonaları olan ideal </a:t>
                      </a:r>
                      <a:r>
                        <a:rPr lang="az-Latn-AZ" sz="1800" dirty="0" err="1">
                          <a:effectLst/>
                        </a:rPr>
                        <a:t>sıxlaşdırma</a:t>
                      </a:r>
                      <a:r>
                        <a:rPr lang="az-Latn-AZ" sz="1800" dirty="0">
                          <a:effectLst/>
                        </a:rPr>
                        <a:t>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Uzun özüaxıdanlar, hava yol- ları, pnevmatik borular . </a:t>
                      </a:r>
                    </a:p>
                    <a:p>
                      <a:pPr>
                        <a:lnSpc>
                          <a:spcPct val="115000"/>
                        </a:lnSpc>
                        <a:spcAft>
                          <a:spcPts val="1000"/>
                        </a:spcAft>
                      </a:pPr>
                      <a:r>
                        <a:rPr lang="az-Latn-AZ" sz="1800">
                          <a:effectLst/>
                        </a:rPr>
                        <a:t>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3139792585"/>
                  </a:ext>
                </a:extLst>
              </a:tr>
              <a:tr h="732880">
                <a:tc>
                  <a:txBody>
                    <a:bodyPr/>
                    <a:lstStyle/>
                    <a:p>
                      <a:pPr>
                        <a:lnSpc>
                          <a:spcPct val="115000"/>
                        </a:lnSpc>
                        <a:spcAft>
                          <a:spcPts val="1000"/>
                        </a:spcAft>
                      </a:pPr>
                      <a:r>
                        <a:rPr lang="az-Latn-AZ" sz="1800">
                          <a:effectLst/>
                        </a:rPr>
                        <a:t>3</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Sürüşdürülməklə ideal qarışdırma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Böyük sürətlə qarışdırma , kənarlaşdırma  axınları .</a:t>
                      </a:r>
                    </a:p>
                    <a:p>
                      <a:pPr>
                        <a:lnSpc>
                          <a:spcPct val="115000"/>
                        </a:lnSpc>
                        <a:spcAft>
                          <a:spcPts val="1000"/>
                        </a:spcAft>
                      </a:pPr>
                      <a:r>
                        <a:rPr lang="az-Latn-AZ" sz="1800">
                          <a:effectLst/>
                        </a:rPr>
                        <a:t>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1269363162"/>
                  </a:ext>
                </a:extLst>
              </a:tr>
              <a:tr h="732880">
                <a:tc>
                  <a:txBody>
                    <a:bodyPr/>
                    <a:lstStyle/>
                    <a:p>
                      <a:pPr>
                        <a:lnSpc>
                          <a:spcPct val="115000"/>
                        </a:lnSpc>
                        <a:spcAft>
                          <a:spcPts val="1000"/>
                        </a:spcAft>
                      </a:pPr>
                      <a:r>
                        <a:rPr lang="az-Latn-AZ" sz="1800">
                          <a:effectLst/>
                        </a:rPr>
                        <a:t>4</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Sürüşdürülməklə ideal sıxlaşdırma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Taxmalı aparatlar, kənarlaşdırma yolları .  </a:t>
                      </a:r>
                    </a:p>
                    <a:p>
                      <a:pPr>
                        <a:lnSpc>
                          <a:spcPct val="115000"/>
                        </a:lnSpc>
                        <a:spcAft>
                          <a:spcPts val="1000"/>
                        </a:spcAft>
                      </a:pPr>
                      <a:r>
                        <a:rPr lang="az-Latn-AZ" sz="1800">
                          <a:effectLst/>
                        </a:rPr>
                        <a:t>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2590796516"/>
                  </a:ext>
                </a:extLst>
              </a:tr>
              <a:tr h="1045569">
                <a:tc>
                  <a:txBody>
                    <a:bodyPr/>
                    <a:lstStyle/>
                    <a:p>
                      <a:pPr>
                        <a:lnSpc>
                          <a:spcPct val="115000"/>
                        </a:lnSpc>
                        <a:spcAft>
                          <a:spcPts val="1000"/>
                        </a:spcAft>
                      </a:pPr>
                      <a:r>
                        <a:rPr lang="az-Latn-AZ" sz="1800">
                          <a:effectLst/>
                        </a:rPr>
                        <a:t>5</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Ideal sıxlaşdırma və qarışdırma zonalarının ardıcıl birləşdirilməsi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Pnevmatik borularda və hava yollarinda axinlar, qaynar təbəqələr, maye və səpələnən məhsul axını .</a:t>
                      </a:r>
                    </a:p>
                    <a:p>
                      <a:pPr>
                        <a:lnSpc>
                          <a:spcPct val="115000"/>
                        </a:lnSpc>
                        <a:spcAft>
                          <a:spcPts val="1000"/>
                        </a:spcAft>
                      </a:pPr>
                      <a:r>
                        <a:rPr lang="az-Latn-AZ" sz="1800">
                          <a:effectLst/>
                        </a:rPr>
                        <a:t>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351386057"/>
                  </a:ext>
                </a:extLst>
              </a:tr>
              <a:tr h="777451">
                <a:tc>
                  <a:txBody>
                    <a:bodyPr/>
                    <a:lstStyle/>
                    <a:p>
                      <a:pPr>
                        <a:lnSpc>
                          <a:spcPct val="115000"/>
                        </a:lnSpc>
                        <a:spcAft>
                          <a:spcPts val="1000"/>
                        </a:spcAft>
                      </a:pPr>
                      <a:r>
                        <a:rPr lang="az-Latn-AZ" sz="1800">
                          <a:effectLst/>
                        </a:rPr>
                        <a:t>6</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Ideal sıxlaşdırma və qarışdırma zonalarının paralel birləşdirilməsi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Səpələnən məhsulların qaynar təbəqədə qurudulması, pnevmonǝqledici sistemlər, ventilyasiya sistemi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2382273908"/>
                  </a:ext>
                </a:extLst>
              </a:tr>
              <a:tr h="606999">
                <a:tc>
                  <a:txBody>
                    <a:bodyPr/>
                    <a:lstStyle/>
                    <a:p>
                      <a:pPr>
                        <a:lnSpc>
                          <a:spcPct val="115000"/>
                        </a:lnSpc>
                        <a:spcAft>
                          <a:spcPts val="1000"/>
                        </a:spcAft>
                      </a:pPr>
                      <a:r>
                        <a:rPr lang="az-Latn-AZ" sz="1800">
                          <a:effectLst/>
                        </a:rPr>
                        <a:t>7</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a:effectLst/>
                        </a:rPr>
                        <a:t>Ideal modulların müxtəlif kombinasiyası dövretdirmə sistemi ilə .</a:t>
                      </a:r>
                      <a:endParaRPr lang="az-Latn-AZ" sz="180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tc>
                  <a:txBody>
                    <a:bodyPr/>
                    <a:lstStyle/>
                    <a:p>
                      <a:pPr>
                        <a:lnSpc>
                          <a:spcPct val="115000"/>
                        </a:lnSpc>
                        <a:spcAft>
                          <a:spcPts val="1000"/>
                        </a:spcAft>
                      </a:pPr>
                      <a:r>
                        <a:rPr lang="az-Latn-AZ" sz="1800" dirty="0">
                          <a:effectLst/>
                        </a:rPr>
                        <a:t>Səpələnən məhsulların bölünməsi, xırdalanma zamanı </a:t>
                      </a:r>
                      <a:r>
                        <a:rPr lang="az-Latn-AZ" sz="1800" dirty="0" err="1">
                          <a:effectLst/>
                        </a:rPr>
                        <a:t>özüaxıdan</a:t>
                      </a:r>
                      <a:r>
                        <a:rPr lang="az-Latn-AZ" sz="1800" dirty="0">
                          <a:effectLst/>
                        </a:rPr>
                        <a:t> borularla nəqletmə.</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3311" marR="43311" marT="0" marB="0"/>
                </a:tc>
                <a:extLst>
                  <a:ext uri="{0D108BD9-81ED-4DB2-BD59-A6C34878D82A}">
                    <a16:rowId xmlns:a16="http://schemas.microsoft.com/office/drawing/2014/main" val="1872514497"/>
                  </a:ext>
                </a:extLst>
              </a:tr>
            </a:tbl>
          </a:graphicData>
        </a:graphic>
      </p:graphicFrame>
    </p:spTree>
    <p:extLst>
      <p:ext uri="{BB962C8B-B14F-4D97-AF65-F5344CB8AC3E}">
        <p14:creationId xmlns:p14="http://schemas.microsoft.com/office/powerpoint/2010/main" val="2973563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q 1">
            <a:extLst>
              <a:ext uri="{FF2B5EF4-FFF2-40B4-BE49-F238E27FC236}">
                <a16:creationId xmlns:a16="http://schemas.microsoft.com/office/drawing/2014/main" id="{B509CACB-E66A-E88B-0AEF-155CB564BDFA}"/>
              </a:ext>
            </a:extLst>
          </p:cNvPr>
          <p:cNvSpPr>
            <a:spLocks noGrp="1"/>
          </p:cNvSpPr>
          <p:nvPr>
            <p:ph type="title"/>
          </p:nvPr>
        </p:nvSpPr>
        <p:spPr/>
        <p:txBody>
          <a:bodyPr/>
          <a:lstStyle/>
          <a:p>
            <a:r>
              <a:rPr lang="az-Latn-AZ" sz="1800" b="1" dirty="0">
                <a:effectLst/>
                <a:latin typeface="Times New Roman" panose="02020603050405020304" pitchFamily="18" charset="0"/>
                <a:ea typeface="Calibri" panose="020F0502020204030204" pitchFamily="34" charset="0"/>
              </a:rPr>
              <a:t>Texnoloji proseslərin tipik riyazi modelləri</a:t>
            </a:r>
            <a:endParaRPr lang="az-Latn-AZ" dirty="0"/>
          </a:p>
        </p:txBody>
      </p:sp>
      <mc:AlternateContent xmlns:mc="http://schemas.openxmlformats.org/markup-compatibility/2006" xmlns:a14="http://schemas.microsoft.com/office/drawing/2010/main">
        <mc:Choice Requires="a14">
          <p:sp>
            <p:nvSpPr>
              <p:cNvPr id="3" name="Kontent Doldurucusu 2">
                <a:extLst>
                  <a:ext uri="{FF2B5EF4-FFF2-40B4-BE49-F238E27FC236}">
                    <a16:creationId xmlns:a16="http://schemas.microsoft.com/office/drawing/2014/main" id="{0E99C7D7-8DF9-1B6A-DE35-DE0A390114A0}"/>
                  </a:ext>
                </a:extLst>
              </p:cNvPr>
              <p:cNvSpPr>
                <a:spLocks noGrp="1"/>
              </p:cNvSpPr>
              <p:nvPr>
                <p:ph idx="1"/>
              </p:nvPr>
            </p:nvSpPr>
            <p:spPr/>
            <p:txBody>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Aşağıda bir neçə məşhur olan tipik modellərinin siyahısı verişmişdir:</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1.İdeal sıxılma modeli mahiyyətcə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sürtünməsiz</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və məsaməsiz sıxılma modelidir. Bu modeldə bir həcmdə olan qaz və ya maye molekulları aralarında sürtünmə və enerji itkisi olmadan bir araya gətirilir. İdeal sıxılma modeli aşağıdakı fərziyyələrə əsaslanır:</a:t>
                </a:r>
              </a:p>
              <a:p>
                <a:pPr marL="228600" algn="ctr">
                  <a:lnSpc>
                    <a:spcPct val="150000"/>
                  </a:lnSpc>
                  <a:spcAft>
                    <a:spcPts val="1000"/>
                  </a:spcAft>
                </a:pPr>
                <a14:m>
                  <m:oMath xmlns:m="http://schemas.openxmlformats.org/officeDocument/2006/math">
                    <m:f>
                      <m:fPr>
                        <m:ctrlPr>
                          <a:rPr lang="az-Latn-AZ" sz="18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𝑣</m:t>
                    </m:r>
                    <m:f>
                      <m:f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𝑐</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𝑥</m:t>
                        </m:r>
                      </m:den>
                    </m:f>
                    <m:r>
                      <a:rPr lang="az-Latn-AZ" sz="1800" i="1">
                        <a:effectLst/>
                        <a:latin typeface="Cambria Math" panose="02040503050406030204" pitchFamily="18" charset="0"/>
                        <a:ea typeface="Calibri" panose="020F0502020204030204" pitchFamily="34" charset="0"/>
                        <a:cs typeface="Times New Roman" panose="02020603050405020304" pitchFamily="18" charset="0"/>
                      </a:rPr>
                      <m:t> (2.1.1)</m:t>
                    </m:r>
                  </m:oMath>
                </a14:m>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c-</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həledicidə</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madənin</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qatlıqı</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type m:val="lin"/>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𝑘𝑞</m:t>
                        </m:r>
                      </m:num>
                      <m:den>
                        <m:sSup>
                          <m:sSupPr>
                            <m:ctrlPr>
                              <a:rPr lang="az-Latn-AZ"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az-Latn-AZ" sz="18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az-Latn-AZ" sz="1800" i="1">
                                <a:effectLst/>
                                <a:latin typeface="Cambria Math" panose="02040503050406030204" pitchFamily="18" charset="0"/>
                                <a:ea typeface="Calibri" panose="020F0502020204030204" pitchFamily="34" charset="0"/>
                                <a:cs typeface="Times New Roman" panose="02020603050405020304" pitchFamily="18" charset="0"/>
                              </a:rPr>
                              <m:t>3</m:t>
                            </m:r>
                          </m:sup>
                        </m:sSup>
                      </m:den>
                    </m:f>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r>
                      <a:rPr lang="az-Latn-AZ" sz="1800" i="1">
                        <a:effectLst/>
                        <a:latin typeface="Cambria Math" panose="02040503050406030204" pitchFamily="18" charset="0"/>
                        <a:ea typeface="Calibri" panose="020F0502020204030204" pitchFamily="34" charset="0"/>
                        <a:cs typeface="Times New Roman" panose="02020603050405020304" pitchFamily="18" charset="0"/>
                      </a:rPr>
                      <m:t>𝜏</m:t>
                    </m:r>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 zaman , v – axının sürəti , x -</a:t>
                </a:r>
                <a:r>
                  <a:rPr lang="az-Latn-AZ" sz="1800" dirty="0" err="1">
                    <a:effectLst/>
                    <a:latin typeface="Times New Roman" panose="02020603050405020304" pitchFamily="18" charset="0"/>
                    <a:ea typeface="Times New Roman" panose="02020603050405020304" pitchFamily="18" charset="0"/>
                    <a:cs typeface="Times New Roman" panose="02020603050405020304" pitchFamily="18" charset="0"/>
                  </a:rPr>
                  <a:t>kordinat</a:t>
                </a: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lnSpc>
                    <a:spcPct val="150000"/>
                  </a:lnSpc>
                  <a:spcAft>
                    <a:spcPts val="1000"/>
                  </a:spcAft>
                </a:pP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az-Latn-AZ" dirty="0"/>
              </a:p>
            </p:txBody>
          </p:sp>
        </mc:Choice>
        <mc:Fallback xmlns="">
          <p:sp>
            <p:nvSpPr>
              <p:cNvPr id="3" name="Kontent Doldurucusu 2">
                <a:extLst>
                  <a:ext uri="{FF2B5EF4-FFF2-40B4-BE49-F238E27FC236}">
                    <a16:creationId xmlns:a16="http://schemas.microsoft.com/office/drawing/2014/main" id="{0E99C7D7-8DF9-1B6A-DE35-DE0A390114A0}"/>
                  </a:ext>
                </a:extLst>
              </p:cNvPr>
              <p:cNvSpPr>
                <a:spLocks noGrp="1" noRot="1" noChangeAspect="1" noMove="1" noResize="1" noEditPoints="1" noAdjustHandles="1" noChangeArrowheads="1" noChangeShapeType="1" noTextEdit="1"/>
              </p:cNvSpPr>
              <p:nvPr>
                <p:ph idx="1"/>
              </p:nvPr>
            </p:nvSpPr>
            <p:spPr>
              <a:blipFill>
                <a:blip r:embed="rId2"/>
                <a:stretch>
                  <a:fillRect l="-406" r="-464"/>
                </a:stretch>
              </a:blipFill>
            </p:spPr>
            <p:txBody>
              <a:bodyPr/>
              <a:lstStyle/>
              <a:p>
                <a:r>
                  <a:rPr lang="az-Latn-AZ">
                    <a:noFill/>
                  </a:rPr>
                  <a:t> </a:t>
                </a:r>
              </a:p>
            </p:txBody>
          </p:sp>
        </mc:Fallback>
      </mc:AlternateContent>
    </p:spTree>
    <p:extLst>
      <p:ext uri="{BB962C8B-B14F-4D97-AF65-F5344CB8AC3E}">
        <p14:creationId xmlns:p14="http://schemas.microsoft.com/office/powerpoint/2010/main" val="2124346760"/>
      </p:ext>
    </p:extLst>
  </p:cSld>
  <p:clrMapOvr>
    <a:masterClrMapping/>
  </p:clrMapOvr>
</p:sld>
</file>

<file path=ppt/theme/theme1.xml><?xml version="1.0" encoding="utf-8"?>
<a:theme xmlns:a="http://schemas.openxmlformats.org/drawingml/2006/main" name="Office Mövzusu">
  <a:themeElements>
    <a:clrScheme name="Ofis">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is">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is">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1673</Words>
  <Application>Microsoft Office PowerPoint</Application>
  <PresentationFormat>Geniş ekran</PresentationFormat>
  <Paragraphs>165</Paragraphs>
  <Slides>36</Slides>
  <Notes>0</Notes>
  <HiddenSlides>0</HiddenSlides>
  <MMClips>0</MMClips>
  <ScaleCrop>false</ScaleCrop>
  <HeadingPairs>
    <vt:vector size="6" baseType="variant">
      <vt:variant>
        <vt:lpstr>İstifadə olunmuş Şriftlər</vt:lpstr>
      </vt:variant>
      <vt:variant>
        <vt:i4>6</vt:i4>
      </vt:variant>
      <vt:variant>
        <vt:lpstr>Mövzu</vt:lpstr>
      </vt:variant>
      <vt:variant>
        <vt:i4>1</vt:i4>
      </vt:variant>
      <vt:variant>
        <vt:lpstr>Slayd Başlıqları</vt:lpstr>
      </vt:variant>
      <vt:variant>
        <vt:i4>36</vt:i4>
      </vt:variant>
    </vt:vector>
  </HeadingPairs>
  <TitlesOfParts>
    <vt:vector size="43" baseType="lpstr">
      <vt:lpstr>Arial</vt:lpstr>
      <vt:lpstr>Calibri</vt:lpstr>
      <vt:lpstr>Calibri Light</vt:lpstr>
      <vt:lpstr>Cambria</vt:lpstr>
      <vt:lpstr>Cambria Math</vt:lpstr>
      <vt:lpstr>Times New Roman</vt:lpstr>
      <vt:lpstr>Office Mövzusu</vt:lpstr>
      <vt:lpstr>PowerPoint Təqdimatı</vt:lpstr>
      <vt:lpstr>Riyazi modelləşdirmə tədqiqatın müasir üsuludur.</vt:lpstr>
      <vt:lpstr>Modelləşdiriləcək obyektlərə klassik və sistemli yanaşma.</vt:lpstr>
      <vt:lpstr>PowerPoint Təqdimatı</vt:lpstr>
      <vt:lpstr>PowerPoint Təqdimatı</vt:lpstr>
      <vt:lpstr>Modelləşdirmənin riyazi yanaşma üsulları. Modeləşdirmə iki yerə bölünür , fiziki – analoq modeləşdirmə . </vt:lpstr>
      <vt:lpstr>Modelləşdirmənin analitik , təcrübi və kombinəedilmiş üsulları </vt:lpstr>
      <vt:lpstr>Kombinǝedilmiş modellərin tətbiqi.</vt:lpstr>
      <vt:lpstr>Texnoloji proseslərin tipik riyazi modelləri</vt:lpstr>
      <vt:lpstr>PowerPoint Təqdimatı</vt:lpstr>
      <vt:lpstr>PowerPoint Təqdimatı</vt:lpstr>
      <vt:lpstr>Texnoloji proseslərin riyazi modellərinin təsnifatı. </vt:lpstr>
      <vt:lpstr>Qurğunun riyazi modelinin operator sxeminin tərtibi </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lpstr>PowerPoint Təqdimatı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Təqdimatı</dc:title>
  <dc:creator>Ələkbər Əkbərzadə</dc:creator>
  <cp:lastModifiedBy>Ələkbər Əkbərzadə</cp:lastModifiedBy>
  <cp:revision>12</cp:revision>
  <dcterms:created xsi:type="dcterms:W3CDTF">2023-06-05T07:37:40Z</dcterms:created>
  <dcterms:modified xsi:type="dcterms:W3CDTF">2023-06-20T12:09:50Z</dcterms:modified>
</cp:coreProperties>
</file>